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3732" r:id="rId2"/>
  </p:sldMasterIdLst>
  <p:notesMasterIdLst>
    <p:notesMasterId r:id="rId24"/>
  </p:notesMasterIdLst>
  <p:sldIdLst>
    <p:sldId id="330" r:id="rId3"/>
    <p:sldId id="273" r:id="rId4"/>
    <p:sldId id="327" r:id="rId5"/>
    <p:sldId id="321" r:id="rId6"/>
    <p:sldId id="325" r:id="rId7"/>
    <p:sldId id="328" r:id="rId8"/>
    <p:sldId id="329" r:id="rId9"/>
    <p:sldId id="315" r:id="rId10"/>
    <p:sldId id="306" r:id="rId11"/>
    <p:sldId id="305" r:id="rId12"/>
    <p:sldId id="308" r:id="rId13"/>
    <p:sldId id="310" r:id="rId14"/>
    <p:sldId id="311" r:id="rId15"/>
    <p:sldId id="309" r:id="rId16"/>
    <p:sldId id="320" r:id="rId17"/>
    <p:sldId id="314" r:id="rId18"/>
    <p:sldId id="319" r:id="rId19"/>
    <p:sldId id="313" r:id="rId20"/>
    <p:sldId id="307" r:id="rId21"/>
    <p:sldId id="312" r:id="rId22"/>
    <p:sldId id="318" r:id="rId23"/>
  </p:sldIdLst>
  <p:sldSz cx="12192000" cy="6858000"/>
  <p:notesSz cx="7010400" cy="9296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E30767-4F4A-44BC-97F3-BB368F8F3213}" v="1" dt="2026-06-17T08:11:19.0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BCABA-3434-432F-A9B7-F76F9C6914BC}" type="datetimeFigureOut">
              <a:t>17/06/2026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3C583-DB70-4506-95D0-4AD8207DB95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864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DE4C2-64B9-4EE4-97AC-0B599FE170F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0593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DE4C2-64B9-4EE4-97AC-0B599FE170F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36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0467A-D781-60CC-AA7F-06B471E4F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C1760AB-3AD8-3F1C-AE11-F75AD102A2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28F3E43-B7AE-B3FF-3EDE-84D176C9C3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4898565-EB42-19BC-29B4-6ABA343D13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DE4C2-64B9-4EE4-97AC-0B599FE170F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636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DE4C2-64B9-4EE4-97AC-0B599FE170F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114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ola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2B8283-F383-764C-BEF3-A49B5106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6D3921AA-D032-C141-8DA5-26AAB774E16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146F817-1F98-4247-A575-2B85EDC0CA36}" type="datetime4">
              <a:rPr lang="it-IT" smtClean="0"/>
              <a:t>17 giugno 2026</a:t>
            </a:fld>
            <a:endParaRPr lang="it-IT"/>
          </a:p>
        </p:txBody>
      </p:sp>
      <p:sp>
        <p:nvSpPr>
          <p:cNvPr id="12" name="Segnaposto piè di pagina 11">
            <a:extLst>
              <a:ext uri="{FF2B5EF4-FFF2-40B4-BE49-F238E27FC236}">
                <a16:creationId xmlns:a16="http://schemas.microsoft.com/office/drawing/2014/main" id="{24F9D46C-81DC-AF40-833E-A7AE9DCCAB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96000" y="6435863"/>
            <a:ext cx="3840000" cy="365125"/>
          </a:xfrm>
        </p:spPr>
        <p:txBody>
          <a:bodyPr/>
          <a:lstStyle/>
          <a:p>
            <a:r>
              <a:rPr lang="it-IT"/>
              <a:t>Spazio per il titolo della presentazione</a:t>
            </a:r>
          </a:p>
        </p:txBody>
      </p:sp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C3F81581-1F0F-A645-B943-AC93B4A185F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4417" y="1888068"/>
            <a:ext cx="9312000" cy="4180417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6B568C8-C48B-7745-9138-EA5FC0311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egnaposto testo 10">
            <a:extLst>
              <a:ext uri="{FF2B5EF4-FFF2-40B4-BE49-F238E27FC236}">
                <a16:creationId xmlns:a16="http://schemas.microsoft.com/office/drawing/2014/main" id="{D2C93101-2B48-8741-8D92-DE207CEE86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417" y="1029943"/>
            <a:ext cx="6510867" cy="531284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t-IT"/>
              <a:t>Spazio Sottotitolo</a:t>
            </a:r>
          </a:p>
        </p:txBody>
      </p:sp>
      <p:pic>
        <p:nvPicPr>
          <p:cNvPr id="2" name="Immagine 1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4C286DA3-8411-386E-53A7-2ACA867EC0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6483349" y="0"/>
            <a:ext cx="5708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18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93">
          <p15:clr>
            <a:srgbClr val="FBAE40"/>
          </p15:clr>
        </p15:guide>
        <p15:guide id="3" pos="3749">
          <p15:clr>
            <a:srgbClr val="FBAE40"/>
          </p15:clr>
        </p15:guide>
        <p15:guide id="4" pos="393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E039FF-1A0C-B303-C06B-236CCEFE7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0DB8251-72C8-3995-7DC0-A544842DE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E64C66-3CDC-A87D-CBC4-7AE36E852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3120-D6B5-4C76-80C9-F7946DCF4889}" type="datetime4">
              <a:rPr lang="it-IT" smtClean="0"/>
              <a:t>17 giugno 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948C15-0C20-FE2E-0FDC-CA920AA95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Spazio per il titolo della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22CBB2-0B03-3F41-1E6E-E7D53B8F9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845E-9D3F-4038-9249-0B2A467CE3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967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ola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2B8283-F383-764C-BEF3-A49B5106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6D3921AA-D032-C141-8DA5-26AAB774E16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856183C-70D4-564F-A9FA-246E3E1A026E}" type="datetime4">
              <a:rPr lang="it-IT" smtClean="0"/>
              <a:t>17 giugno 2026</a:t>
            </a:fld>
            <a:endParaRPr lang="it-IT"/>
          </a:p>
        </p:txBody>
      </p:sp>
      <p:sp>
        <p:nvSpPr>
          <p:cNvPr id="12" name="Segnaposto piè di pagina 11">
            <a:extLst>
              <a:ext uri="{FF2B5EF4-FFF2-40B4-BE49-F238E27FC236}">
                <a16:creationId xmlns:a16="http://schemas.microsoft.com/office/drawing/2014/main" id="{24F9D46C-81DC-AF40-833E-A7AE9DCCAB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96000" y="6435863"/>
            <a:ext cx="3840000" cy="365125"/>
          </a:xfrm>
        </p:spPr>
        <p:txBody>
          <a:bodyPr/>
          <a:lstStyle/>
          <a:p>
            <a:r>
              <a:rPr lang="it-IT"/>
              <a:t>Spazio per il titolo della presentazione</a:t>
            </a:r>
          </a:p>
        </p:txBody>
      </p:sp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C3F81581-1F0F-A645-B943-AC93B4A185F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4417" y="1888068"/>
            <a:ext cx="9312000" cy="4180417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6B568C8-C48B-7745-9138-EA5FC0311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egnaposto testo 10">
            <a:extLst>
              <a:ext uri="{FF2B5EF4-FFF2-40B4-BE49-F238E27FC236}">
                <a16:creationId xmlns:a16="http://schemas.microsoft.com/office/drawing/2014/main" id="{D2C93101-2B48-8741-8D92-DE207CEE86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417" y="1029943"/>
            <a:ext cx="6510867" cy="531284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t-IT"/>
              <a:t>Spazio Sottotitolo</a:t>
            </a:r>
          </a:p>
        </p:txBody>
      </p:sp>
      <p:pic>
        <p:nvPicPr>
          <p:cNvPr id="2" name="Immagine 1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4C286DA3-8411-386E-53A7-2ACA867EC0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6483349" y="0"/>
            <a:ext cx="5708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43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93">
          <p15:clr>
            <a:srgbClr val="FBAE40"/>
          </p15:clr>
        </p15:guide>
        <p15:guide id="3" pos="3749">
          <p15:clr>
            <a:srgbClr val="FBAE40"/>
          </p15:clr>
        </p15:guide>
        <p15:guide id="4" pos="393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E039FF-1A0C-B303-C06B-236CCEFE7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0DB8251-72C8-3995-7DC0-A544842DE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E64C66-3CDC-A87D-CBC4-7AE36E852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3120-D6B5-4C76-80C9-F7946DCF4889}" type="datetime4">
              <a:rPr lang="it-IT" smtClean="0"/>
              <a:t>17 giugno 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948C15-0C20-FE2E-0FDC-CA920AA95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Spazio per il titolo della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22CBB2-0B03-3F41-1E6E-E7D53B8F9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845E-9D3F-4038-9249-0B2A467CE3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951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087719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it-IT"/>
              <a:t>Spazio dedicato al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888067"/>
            <a:ext cx="10991851" cy="440901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086405" y="6453376"/>
            <a:ext cx="495995" cy="365125"/>
          </a:xfrm>
          <a:prstGeom prst="rect">
            <a:avLst/>
          </a:prstGeom>
        </p:spPr>
        <p:txBody>
          <a:bodyPr vert="horz" lIns="91440" tIns="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5B3CFA79-9C33-4341-85D0-5BDF740DC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51200" y="6435863"/>
            <a:ext cx="284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rgbClr val="343433"/>
                </a:solidFill>
                <a:latin typeface="Arial"/>
                <a:cs typeface="Arial"/>
              </a:defRPr>
            </a:lvl1pPr>
          </a:lstStyle>
          <a:p>
            <a:fld id="{8DC14D0C-261B-4299-94EE-9B8480D75889}" type="datetime4">
              <a:rPr lang="it-IT" smtClean="0"/>
              <a:t>17 giugno 2026</a:t>
            </a:fld>
            <a:endParaRPr lang="it-IT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73331043-39FE-144F-B085-9DFB881983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4358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rgbClr val="343433"/>
                </a:solidFill>
                <a:latin typeface="Arial"/>
                <a:cs typeface="Arial"/>
              </a:defRPr>
            </a:lvl1pPr>
          </a:lstStyle>
          <a:p>
            <a:r>
              <a:rPr lang="it-IT"/>
              <a:t>Spazio per il titolo della presentazione</a:t>
            </a:r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0E464CC2-2705-1541-AA67-3F14E80A5C1B}"/>
              </a:ext>
            </a:extLst>
          </p:cNvPr>
          <p:cNvCxnSpPr/>
          <p:nvPr userDrawn="1"/>
        </p:nvCxnSpPr>
        <p:spPr>
          <a:xfrm>
            <a:off x="0" y="6309784"/>
            <a:ext cx="121920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307A07E-3A46-946A-0BF0-6B77AC50375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17" y="6020969"/>
            <a:ext cx="2282600" cy="112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8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</p:sldLayoutIdLst>
  <p:hf hdr="0" ftr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35731" indent="-135731" algn="l" defTabSz="342900" rtl="0" eaLnBrk="1" latinLnBrk="0" hangingPunct="1">
        <a:lnSpc>
          <a:spcPct val="110000"/>
        </a:lnSpc>
        <a:spcBef>
          <a:spcPts val="900"/>
        </a:spcBef>
        <a:buClr>
          <a:schemeClr val="bg2"/>
        </a:buClr>
        <a:buFont typeface="Arial"/>
        <a:buChar char="•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1pPr>
      <a:lvl2pPr marL="403622" indent="-136922" algn="l" defTabSz="342900" rtl="0" eaLnBrk="1" latinLnBrk="0" hangingPunct="1">
        <a:lnSpc>
          <a:spcPct val="110000"/>
        </a:lnSpc>
        <a:spcBef>
          <a:spcPts val="900"/>
        </a:spcBef>
        <a:buClr>
          <a:schemeClr val="bg2"/>
        </a:buClr>
        <a:buFont typeface="Arial"/>
        <a:buChar char="–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2pPr>
      <a:lvl3pPr marL="670322" indent="-135731" algn="l" defTabSz="342900" rtl="0" eaLnBrk="1" latinLnBrk="0" hangingPunct="1">
        <a:lnSpc>
          <a:spcPct val="110000"/>
        </a:lnSpc>
        <a:spcBef>
          <a:spcPts val="900"/>
        </a:spcBef>
        <a:buClr>
          <a:schemeClr val="bg2"/>
        </a:buClr>
        <a:buFont typeface="Arial"/>
        <a:buChar char="•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933450" indent="-130969" algn="l" defTabSz="342900" rtl="0" eaLnBrk="1" latinLnBrk="0" hangingPunct="1">
        <a:lnSpc>
          <a:spcPct val="110000"/>
        </a:lnSpc>
        <a:spcBef>
          <a:spcPts val="900"/>
        </a:spcBef>
        <a:buClr>
          <a:schemeClr val="bg2"/>
        </a:buClr>
        <a:buFont typeface="Arial"/>
        <a:buChar char="–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1201341" indent="-130969" algn="l" defTabSz="342900" rtl="0" eaLnBrk="1" latinLnBrk="0" hangingPunct="1">
        <a:lnSpc>
          <a:spcPct val="110000"/>
        </a:lnSpc>
        <a:spcBef>
          <a:spcPts val="900"/>
        </a:spcBef>
        <a:buClr>
          <a:schemeClr val="bg2"/>
        </a:buClr>
        <a:buFont typeface="Arial"/>
        <a:buChar char="»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9">
          <p15:clr>
            <a:srgbClr val="F26B43"/>
          </p15:clr>
        </p15:guide>
        <p15:guide id="2" orient="horz" pos="4191">
          <p15:clr>
            <a:srgbClr val="F26B43"/>
          </p15:clr>
        </p15:guide>
        <p15:guide id="3" orient="horz" pos="3976">
          <p15:clr>
            <a:srgbClr val="F26B43"/>
          </p15:clr>
        </p15:guide>
        <p15:guide id="4" orient="horz" pos="489">
          <p15:clr>
            <a:srgbClr val="F26B43"/>
          </p15:clr>
        </p15:guide>
        <p15:guide id="6" orient="horz" pos="3823">
          <p15:clr>
            <a:srgbClr val="F26B43"/>
          </p15:clr>
        </p15:guide>
        <p15:guide id="7" pos="730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087719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it-IT"/>
              <a:t>Spazio dedicato al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888067"/>
            <a:ext cx="10991851" cy="440901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086405" y="6453376"/>
            <a:ext cx="495995" cy="365125"/>
          </a:xfrm>
          <a:prstGeom prst="rect">
            <a:avLst/>
          </a:prstGeom>
        </p:spPr>
        <p:txBody>
          <a:bodyPr vert="horz" lIns="91440" tIns="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5B3CFA79-9C33-4341-85D0-5BDF740DC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51200" y="6435863"/>
            <a:ext cx="284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rgbClr val="343433"/>
                </a:solidFill>
                <a:latin typeface="Arial"/>
                <a:cs typeface="Arial"/>
              </a:defRPr>
            </a:lvl1pPr>
          </a:lstStyle>
          <a:p>
            <a:fld id="{2EDD2117-CA4D-FF41-B507-B0CCAE6BB171}" type="datetime4">
              <a:rPr lang="it-IT" smtClean="0"/>
              <a:t>17 giugno 2026</a:t>
            </a:fld>
            <a:endParaRPr lang="it-IT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73331043-39FE-144F-B085-9DFB881983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4358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rgbClr val="343433"/>
                </a:solidFill>
                <a:latin typeface="Arial"/>
                <a:cs typeface="Arial"/>
              </a:defRPr>
            </a:lvl1pPr>
          </a:lstStyle>
          <a:p>
            <a:r>
              <a:rPr lang="it-IT"/>
              <a:t>Spazio per il titolo della presentazione</a:t>
            </a:r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0E464CC2-2705-1541-AA67-3F14E80A5C1B}"/>
              </a:ext>
            </a:extLst>
          </p:cNvPr>
          <p:cNvCxnSpPr/>
          <p:nvPr userDrawn="1"/>
        </p:nvCxnSpPr>
        <p:spPr>
          <a:xfrm>
            <a:off x="0" y="6309784"/>
            <a:ext cx="121920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307A07E-3A46-946A-0BF0-6B77AC50375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17" y="6020969"/>
            <a:ext cx="2282600" cy="112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2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p:hf hdr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35731" indent="-135731" algn="l" defTabSz="342900" rtl="0" eaLnBrk="1" latinLnBrk="0" hangingPunct="1">
        <a:lnSpc>
          <a:spcPct val="110000"/>
        </a:lnSpc>
        <a:spcBef>
          <a:spcPts val="900"/>
        </a:spcBef>
        <a:buClr>
          <a:schemeClr val="bg2"/>
        </a:buClr>
        <a:buFont typeface="Arial"/>
        <a:buChar char="•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1pPr>
      <a:lvl2pPr marL="403622" indent="-136922" algn="l" defTabSz="342900" rtl="0" eaLnBrk="1" latinLnBrk="0" hangingPunct="1">
        <a:lnSpc>
          <a:spcPct val="110000"/>
        </a:lnSpc>
        <a:spcBef>
          <a:spcPts val="900"/>
        </a:spcBef>
        <a:buClr>
          <a:schemeClr val="bg2"/>
        </a:buClr>
        <a:buFont typeface="Arial"/>
        <a:buChar char="–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2pPr>
      <a:lvl3pPr marL="670322" indent="-135731" algn="l" defTabSz="342900" rtl="0" eaLnBrk="1" latinLnBrk="0" hangingPunct="1">
        <a:lnSpc>
          <a:spcPct val="110000"/>
        </a:lnSpc>
        <a:spcBef>
          <a:spcPts val="900"/>
        </a:spcBef>
        <a:buClr>
          <a:schemeClr val="bg2"/>
        </a:buClr>
        <a:buFont typeface="Arial"/>
        <a:buChar char="•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933450" indent="-130969" algn="l" defTabSz="342900" rtl="0" eaLnBrk="1" latinLnBrk="0" hangingPunct="1">
        <a:lnSpc>
          <a:spcPct val="110000"/>
        </a:lnSpc>
        <a:spcBef>
          <a:spcPts val="900"/>
        </a:spcBef>
        <a:buClr>
          <a:schemeClr val="bg2"/>
        </a:buClr>
        <a:buFont typeface="Arial"/>
        <a:buChar char="–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1201341" indent="-130969" algn="l" defTabSz="342900" rtl="0" eaLnBrk="1" latinLnBrk="0" hangingPunct="1">
        <a:lnSpc>
          <a:spcPct val="110000"/>
        </a:lnSpc>
        <a:spcBef>
          <a:spcPts val="900"/>
        </a:spcBef>
        <a:buClr>
          <a:schemeClr val="bg2"/>
        </a:buClr>
        <a:buFont typeface="Arial"/>
        <a:buChar char="»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9">
          <p15:clr>
            <a:srgbClr val="F26B43"/>
          </p15:clr>
        </p15:guide>
        <p15:guide id="2" orient="horz" pos="4191">
          <p15:clr>
            <a:srgbClr val="F26B43"/>
          </p15:clr>
        </p15:guide>
        <p15:guide id="3" orient="horz" pos="3976">
          <p15:clr>
            <a:srgbClr val="F26B43"/>
          </p15:clr>
        </p15:guide>
        <p15:guide id="4" orient="horz" pos="489">
          <p15:clr>
            <a:srgbClr val="F26B43"/>
          </p15:clr>
        </p15:guide>
        <p15:guide id="6" orient="horz" pos="3823">
          <p15:clr>
            <a:srgbClr val="F26B43"/>
          </p15:clr>
        </p15:guide>
        <p15:guide id="7" pos="73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85B9E-2DA6-E769-5755-E55C16516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0311837-DE8C-BECA-041D-DE0F7BC4114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7A6F0BB-6656-4113-ABD8-3575938C3F32}" type="datetime4">
              <a:rPr lang="it-IT" smtClean="0"/>
              <a:t>17 giugno 2026</a:t>
            </a:fld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7B38C8-E18B-1D62-660E-B652F270A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9714EC0-C774-6A56-6D50-8179D8E5B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6435"/>
            <a:ext cx="12192000" cy="25156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6E93E52-0684-58D4-CD73-096EE325E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5931"/>
            <a:ext cx="12192000" cy="591206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7E02A93-10DD-33E7-9ADC-75E35F09CCE2}"/>
              </a:ext>
            </a:extLst>
          </p:cNvPr>
          <p:cNvSpPr txBox="1"/>
          <p:nvPr/>
        </p:nvSpPr>
        <p:spPr>
          <a:xfrm>
            <a:off x="3383279" y="2009277"/>
            <a:ext cx="77031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it-IT" sz="2400" b="1">
                <a:solidFill>
                  <a:schemeClr val="tx1">
                    <a:lumMod val="50000"/>
                  </a:schemeClr>
                </a:solidFill>
                <a:latin typeface="Arial" panose="020B0604020202020204"/>
              </a:rPr>
              <a:t>PAOLO FRANCO </a:t>
            </a:r>
          </a:p>
          <a:p>
            <a:pPr defTabSz="609585"/>
            <a:r>
              <a:rPr lang="it-IT" sz="2200" i="1">
                <a:solidFill>
                  <a:schemeClr val="tx1">
                    <a:lumMod val="50000"/>
                  </a:schemeClr>
                </a:solidFill>
                <a:latin typeface="Arial" panose="020B0604020202020204"/>
              </a:rPr>
              <a:t>Assessore regionale alla Casa e Housing Sociale</a:t>
            </a:r>
          </a:p>
          <a:p>
            <a:pPr defTabSz="609585"/>
            <a:endParaRPr lang="it-IT" sz="2400">
              <a:solidFill>
                <a:schemeClr val="tx1">
                  <a:lumMod val="50000"/>
                </a:schemeClr>
              </a:solidFill>
              <a:latin typeface="Arial" panose="020B0604020202020204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8E52DAA-F47A-5140-838B-E1AF140EDF50}"/>
              </a:ext>
            </a:extLst>
          </p:cNvPr>
          <p:cNvSpPr txBox="1"/>
          <p:nvPr/>
        </p:nvSpPr>
        <p:spPr>
          <a:xfrm>
            <a:off x="3383279" y="2869000"/>
            <a:ext cx="8199121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609585"/>
            <a:r>
              <a:rPr lang="it-IT" sz="2000" b="1">
                <a:solidFill>
                  <a:schemeClr val="tx1">
                    <a:lumMod val="50000"/>
                  </a:schemeClr>
                </a:solidFill>
              </a:rPr>
              <a:t>VARESE - </a:t>
            </a:r>
            <a:r>
              <a:rPr lang="it-IT" sz="2000" b="1">
                <a:solidFill>
                  <a:schemeClr val="tx1">
                    <a:lumMod val="50000"/>
                  </a:schemeClr>
                </a:solidFill>
                <a:cs typeface="Arial"/>
              </a:rPr>
              <a:t>18 giugno 2026</a:t>
            </a:r>
          </a:p>
          <a:p>
            <a:r>
              <a:rPr lang="it-IT" sz="2000" b="1">
                <a:solidFill>
                  <a:schemeClr val="tx1">
                    <a:lumMod val="50000"/>
                  </a:schemeClr>
                </a:solidFill>
                <a:cs typeface="Arial"/>
              </a:rPr>
              <a:t>Sala Convegni UTR Insubria Varese</a:t>
            </a:r>
          </a:p>
          <a:p>
            <a:endParaRPr lang="it-IT" sz="1600" b="1">
              <a:solidFill>
                <a:schemeClr val="tx1">
                  <a:lumMod val="50000"/>
                </a:schemeClr>
              </a:solidFill>
              <a:cs typeface="Arial"/>
            </a:endParaRPr>
          </a:p>
          <a:p>
            <a:r>
              <a:rPr lang="it-IT" sz="1600" b="1">
                <a:solidFill>
                  <a:schemeClr val="tx1">
                    <a:lumMod val="50000"/>
                  </a:schemeClr>
                </a:solidFill>
                <a:cs typeface="Arial"/>
              </a:rPr>
              <a:t>Via Belforte, 22</a:t>
            </a:r>
          </a:p>
        </p:txBody>
      </p:sp>
    </p:spTree>
    <p:extLst>
      <p:ext uri="{BB962C8B-B14F-4D97-AF65-F5344CB8AC3E}">
        <p14:creationId xmlns:p14="http://schemas.microsoft.com/office/powerpoint/2010/main" val="3275688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B1FC1-C4FE-8AD0-C609-71EBD2BE4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76F8D8DF-0187-4F6E-A791-DC46102986ED}"/>
              </a:ext>
            </a:extLst>
          </p:cNvPr>
          <p:cNvSpPr txBox="1">
            <a:spLocks/>
          </p:cNvSpPr>
          <p:nvPr/>
        </p:nvSpPr>
        <p:spPr bwMode="auto">
          <a:xfrm>
            <a:off x="648183" y="98398"/>
            <a:ext cx="10902869" cy="8091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60960" rIns="121920" bIns="60960" rtlCol="0" anchor="ctr">
            <a:normAutofit fontScale="97500"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78">
              <a:defRPr/>
            </a:pPr>
            <a:r>
              <a:rPr lang="it-IT" sz="3733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Risorse</a:t>
            </a:r>
            <a:endParaRPr lang="it-IT" sz="3733" i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8F6CE07-6056-79A8-6CA4-2FFFD32A4A63}"/>
              </a:ext>
            </a:extLst>
          </p:cNvPr>
          <p:cNvSpPr txBox="1"/>
          <p:nvPr/>
        </p:nvSpPr>
        <p:spPr>
          <a:xfrm>
            <a:off x="702146" y="1191784"/>
            <a:ext cx="10802785" cy="113184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it-IT">
                <a:solidFill>
                  <a:srgbClr val="3C3C3B"/>
                </a:solidFill>
                <a:ea typeface="Calibri"/>
                <a:cs typeface="Arial"/>
              </a:rPr>
              <a:t>Le risorse ammontano a </a:t>
            </a:r>
            <a:r>
              <a:rPr lang="it-IT" b="1">
                <a:solidFill>
                  <a:schemeClr val="bg2"/>
                </a:solidFill>
                <a:ea typeface="Calibri"/>
                <a:cs typeface="Arial"/>
              </a:rPr>
              <a:t>96 Milioni di euro</a:t>
            </a:r>
            <a:r>
              <a:rPr lang="it-IT">
                <a:solidFill>
                  <a:srgbClr val="3C3C3B"/>
                </a:solidFill>
                <a:ea typeface="Calibri"/>
                <a:cs typeface="Arial"/>
              </a:rPr>
              <a:t> grazie alla riprogrammazione dei Fondi di Coesione a favore dell’housing sociale (FESR ed FSC 2021-27)</a:t>
            </a: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F939652-6887-D66A-FC31-6B649B5C4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10</a:t>
            </a:fld>
            <a:endParaRPr lang="it-IT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B3A31559-E465-7876-9F39-AA632EC8D362}"/>
              </a:ext>
            </a:extLst>
          </p:cNvPr>
          <p:cNvGraphicFramePr>
            <a:graphicFrameLocks noGrp="1"/>
          </p:cNvGraphicFramePr>
          <p:nvPr/>
        </p:nvGraphicFramePr>
        <p:xfrm>
          <a:off x="2043528" y="2958807"/>
          <a:ext cx="7782560" cy="22627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53240">
                  <a:extLst>
                    <a:ext uri="{9D8B030D-6E8A-4147-A177-3AD203B41FA5}">
                      <a16:colId xmlns:a16="http://schemas.microsoft.com/office/drawing/2014/main" val="2890069050"/>
                    </a:ext>
                  </a:extLst>
                </a:gridCol>
                <a:gridCol w="2363410">
                  <a:extLst>
                    <a:ext uri="{9D8B030D-6E8A-4147-A177-3AD203B41FA5}">
                      <a16:colId xmlns:a16="http://schemas.microsoft.com/office/drawing/2014/main" val="2698830486"/>
                    </a:ext>
                  </a:extLst>
                </a:gridCol>
                <a:gridCol w="2565910">
                  <a:extLst>
                    <a:ext uri="{9D8B030D-6E8A-4147-A177-3AD203B41FA5}">
                      <a16:colId xmlns:a16="http://schemas.microsoft.com/office/drawing/2014/main" val="1897983233"/>
                    </a:ext>
                  </a:extLst>
                </a:gridCol>
              </a:tblGrid>
              <a:tr h="5750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b="1" kern="100">
                          <a:effectLst/>
                        </a:rPr>
                        <a:t>Linea 1</a:t>
                      </a:r>
                      <a:endParaRPr lang="it-IT" sz="2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b="1" kern="100">
                          <a:effectLst/>
                        </a:rPr>
                        <a:t>Linea 2</a:t>
                      </a:r>
                      <a:endParaRPr lang="it-IT" sz="2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b="1" kern="100">
                          <a:effectLst/>
                        </a:rPr>
                        <a:t>Linea 3</a:t>
                      </a:r>
                      <a:endParaRPr lang="it-IT" sz="2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61140"/>
                  </a:ext>
                </a:extLst>
              </a:tr>
              <a:tr h="16876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it-IT" sz="2400" kern="100">
                        <a:effectLst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b="1" kern="100">
                          <a:effectLst/>
                        </a:rPr>
                        <a:t>48</a:t>
                      </a:r>
                      <a:r>
                        <a:rPr lang="it-IT" sz="2400" kern="100">
                          <a:effectLst/>
                        </a:rPr>
                        <a:t> </a:t>
                      </a:r>
                      <a:r>
                        <a:rPr lang="it-IT" sz="2400" kern="100" err="1">
                          <a:effectLst/>
                        </a:rPr>
                        <a:t>meuro</a:t>
                      </a:r>
                      <a:endParaRPr lang="it-IT" sz="24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i="1" kern="100">
                          <a:effectLst/>
                        </a:rPr>
                        <a:t>FESR 2021–2027</a:t>
                      </a:r>
                      <a:endParaRPr lang="it-IT" sz="2400" i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it-IT" sz="2400" kern="100">
                        <a:effectLst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b="1" kern="100">
                          <a:effectLst/>
                        </a:rPr>
                        <a:t>35 </a:t>
                      </a:r>
                      <a:r>
                        <a:rPr lang="it-IT" sz="2400" kern="100" err="1">
                          <a:effectLst/>
                        </a:rPr>
                        <a:t>meuro</a:t>
                      </a:r>
                      <a:endParaRPr lang="it-IT" sz="24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i="1" kern="100">
                          <a:effectLst/>
                        </a:rPr>
                        <a:t>FSC 2021–2027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it-IT" sz="2400" kern="100">
                        <a:effectLst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b="1" kern="100">
                          <a:effectLst/>
                        </a:rPr>
                        <a:t>13 </a:t>
                      </a:r>
                      <a:r>
                        <a:rPr lang="it-IT" sz="2400" kern="100" err="1">
                          <a:effectLst/>
                        </a:rPr>
                        <a:t>meuro</a:t>
                      </a:r>
                      <a:endParaRPr lang="it-IT" sz="24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i="1" kern="100">
                          <a:effectLst/>
                        </a:rPr>
                        <a:t>FSC 2021–2027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79212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45A24A2-E19F-3F56-017E-75C8A7293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35" y="5760144"/>
            <a:ext cx="1442301" cy="10688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70D65F-6159-B578-0BB2-39652114F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296" y="5856716"/>
            <a:ext cx="3499466" cy="85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10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8744D-1969-4CCE-5F49-D28F22D60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541C454F-1D1A-68F1-626D-992F75148496}"/>
              </a:ext>
            </a:extLst>
          </p:cNvPr>
          <p:cNvSpPr txBox="1">
            <a:spLocks/>
          </p:cNvSpPr>
          <p:nvPr/>
        </p:nvSpPr>
        <p:spPr bwMode="auto">
          <a:xfrm>
            <a:off x="615808" y="997"/>
            <a:ext cx="10852827" cy="8091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60960" rIns="121920" bIns="60960" rtlCol="0" anchor="ctr">
            <a:normAutofit fontScale="97500"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78">
              <a:defRPr/>
            </a:pPr>
            <a:r>
              <a:rPr lang="it-IT" sz="3733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Destinatari, tipologia di locazione e di canone</a:t>
            </a:r>
            <a:endParaRPr lang="it-IT" sz="3733" i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5ACF4C6-46BF-BFF2-E486-4A4E4183A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AAD5E2-CEF3-48B7-B279-97E67E184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920" y="6025226"/>
            <a:ext cx="3344484" cy="84675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E25946-8426-F369-26C1-A3A336CB6A52}"/>
              </a:ext>
            </a:extLst>
          </p:cNvPr>
          <p:cNvSpPr txBox="1"/>
          <p:nvPr/>
        </p:nvSpPr>
        <p:spPr>
          <a:xfrm>
            <a:off x="603849" y="4662289"/>
            <a:ext cx="10852825" cy="136293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R="635" algn="just">
              <a:lnSpc>
                <a:spcPct val="107000"/>
              </a:lnSpc>
              <a:spcAft>
                <a:spcPts val="800"/>
              </a:spcAft>
            </a:pPr>
            <a:r>
              <a:rPr lang="it-IT" sz="2400" b="1" kern="100">
                <a:solidFill>
                  <a:srgbClr val="FF0000"/>
                </a:solidFill>
                <a:latin typeface="Calibri Light"/>
                <a:ea typeface="Calibri Light"/>
                <a:cs typeface="Calibri Light"/>
              </a:rPr>
              <a:t>Canone: </a:t>
            </a:r>
            <a:r>
              <a:rPr lang="it-IT" sz="2400" kern="1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Canone calmierato o inferiore al mercato </a:t>
            </a:r>
            <a:endParaRPr lang="it-IT" sz="2400">
              <a:solidFill>
                <a:schemeClr val="tx1">
                  <a:lumMod val="50000"/>
                </a:schemeClr>
              </a:solidFill>
              <a:latin typeface="Calibri Light"/>
              <a:ea typeface="Calibri Light"/>
              <a:cs typeface="Calibri Light"/>
            </a:endParaRPr>
          </a:p>
          <a:p>
            <a:pPr marR="635" algn="just">
              <a:lnSpc>
                <a:spcPct val="107000"/>
              </a:lnSpc>
              <a:spcAft>
                <a:spcPts val="800"/>
              </a:spcAft>
            </a:pPr>
            <a:r>
              <a:rPr lang="it-IT" sz="2400" kern="1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Canone L. 431/1998</a:t>
            </a:r>
            <a:r>
              <a:rPr lang="it-IT" sz="2400" kern="1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: es. </a:t>
            </a:r>
            <a:r>
              <a:rPr lang="it-IT" sz="2400" kern="1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Varese città -</a:t>
            </a:r>
            <a:r>
              <a:rPr lang="it-IT" sz="2400" kern="1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60mq da 400 euro contro 670 euro sul mercato immobiliare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7EAC202-336A-585E-8911-1878F046043F}"/>
              </a:ext>
            </a:extLst>
          </p:cNvPr>
          <p:cNvSpPr txBox="1"/>
          <p:nvPr/>
        </p:nvSpPr>
        <p:spPr>
          <a:xfrm>
            <a:off x="608620" y="996960"/>
            <a:ext cx="10852826" cy="204023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1500"/>
              </a:spcAft>
            </a:pPr>
            <a:r>
              <a:rPr lang="it-IT" sz="2400" b="1" kern="100">
                <a:solidFill>
                  <a:srgbClr val="FF0000"/>
                </a:solidFill>
                <a:latin typeface="Calibri Light"/>
                <a:ea typeface="Calibri Light"/>
                <a:cs typeface="Calibri Light"/>
              </a:rPr>
              <a:t>D</a:t>
            </a:r>
            <a:r>
              <a:rPr lang="it-IT" sz="2400" b="1" kern="100">
                <a:solidFill>
                  <a:srgbClr val="FF0000"/>
                </a:solidFill>
                <a:effectLst/>
                <a:latin typeface="Calibri Light"/>
                <a:ea typeface="Calibri Light"/>
                <a:cs typeface="Calibri Light"/>
              </a:rPr>
              <a:t>estinatari</a:t>
            </a:r>
            <a:r>
              <a:rPr lang="it-IT" sz="2400" b="1" kern="1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:</a:t>
            </a:r>
            <a:r>
              <a:rPr lang="it-IT" sz="2400" b="1" kern="100">
                <a:solidFill>
                  <a:schemeClr val="tx1">
                    <a:lumMod val="50000"/>
                  </a:schemeClr>
                </a:solidFill>
                <a:effectLst/>
                <a:latin typeface="Calibri Light"/>
                <a:ea typeface="Calibri Light"/>
                <a:cs typeface="Calibri Light"/>
              </a:rPr>
              <a:t> </a:t>
            </a:r>
            <a:r>
              <a:rPr lang="it-IT" sz="2400" kern="100">
                <a:solidFill>
                  <a:schemeClr val="tx1">
                    <a:lumMod val="50000"/>
                  </a:schemeClr>
                </a:solidFill>
                <a:effectLst/>
                <a:latin typeface="Calibri Light"/>
                <a:ea typeface="Calibri Light"/>
                <a:cs typeface="Calibri Light"/>
              </a:rPr>
              <a:t>Nuclei familiari con ISEE da 14.000 a 40.000 </a:t>
            </a:r>
            <a:r>
              <a:rPr lang="it-IT" sz="2400" kern="1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euro</a:t>
            </a:r>
            <a:endParaRPr lang="it-IT" sz="2400">
              <a:solidFill>
                <a:schemeClr val="tx1">
                  <a:lumMod val="50000"/>
                </a:schemeClr>
              </a:solidFill>
              <a:latin typeface="Calibri Light"/>
              <a:ea typeface="Calibri Light"/>
              <a:cs typeface="Calibri Light"/>
            </a:endParaRPr>
          </a:p>
          <a:p>
            <a:pPr>
              <a:lnSpc>
                <a:spcPct val="107000"/>
              </a:lnSpc>
              <a:spcAft>
                <a:spcPts val="1500"/>
              </a:spcAft>
            </a:pPr>
            <a:r>
              <a:rPr lang="it-IT" sz="2400">
                <a:solidFill>
                  <a:prstClr val="black"/>
                </a:solidFill>
                <a:latin typeface="Calibri Light"/>
                <a:ea typeface="Calibri Light"/>
                <a:cs typeface="Calibri Light"/>
              </a:rPr>
              <a:t>Possibilità di individuare </a:t>
            </a:r>
            <a:r>
              <a:rPr lang="it-IT" sz="2400" b="1">
                <a:solidFill>
                  <a:prstClr val="black"/>
                </a:solidFill>
                <a:latin typeface="Calibri Light"/>
                <a:ea typeface="Calibri Light"/>
                <a:cs typeface="Calibri Light"/>
              </a:rPr>
              <a:t>categorie preferenziali </a:t>
            </a:r>
            <a:r>
              <a:rPr lang="it-IT" sz="2400">
                <a:solidFill>
                  <a:prstClr val="black"/>
                </a:solidFill>
                <a:latin typeface="Calibri Light"/>
                <a:ea typeface="Calibri Light"/>
                <a:cs typeface="Calibri Light"/>
              </a:rPr>
              <a:t>(es. giovani coppie, disabili, lavoratori nei servizi pubblici e lavoratori delle imprese in carenza di personale, studenti, ecc.)</a:t>
            </a:r>
          </a:p>
          <a:p>
            <a:pPr>
              <a:lnSpc>
                <a:spcPct val="107000"/>
              </a:lnSpc>
              <a:spcAft>
                <a:spcPts val="1500"/>
              </a:spcAft>
            </a:pPr>
            <a:r>
              <a:rPr lang="it-IT" sz="2400">
                <a:solidFill>
                  <a:prstClr val="black"/>
                </a:solidFill>
                <a:latin typeface="Calibri Light"/>
                <a:ea typeface="Calibri Light"/>
                <a:cs typeface="Calibri Light"/>
              </a:rPr>
              <a:t>Possibilità di derogare al limite ISEE (solo in caso di progetti per soggetti svantaggiati)</a:t>
            </a:r>
            <a:endParaRPr lang="en-US" sz="2400">
              <a:solidFill>
                <a:prstClr val="black"/>
              </a:solidFill>
              <a:latin typeface="Calibri Light"/>
              <a:ea typeface="Calibri Light"/>
              <a:cs typeface="Calibri Light"/>
            </a:endParaRP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94A3C3CE-808D-4103-F067-5E693DE396EB}"/>
              </a:ext>
            </a:extLst>
          </p:cNvPr>
          <p:cNvGraphicFramePr>
            <a:graphicFrameLocks noGrp="1"/>
          </p:cNvGraphicFramePr>
          <p:nvPr/>
        </p:nvGraphicFramePr>
        <p:xfrm>
          <a:off x="603849" y="3249283"/>
          <a:ext cx="10858402" cy="1463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46074">
                  <a:extLst>
                    <a:ext uri="{9D8B030D-6E8A-4147-A177-3AD203B41FA5}">
                      <a16:colId xmlns:a16="http://schemas.microsoft.com/office/drawing/2014/main" val="3279080692"/>
                    </a:ext>
                  </a:extLst>
                </a:gridCol>
                <a:gridCol w="2645433">
                  <a:extLst>
                    <a:ext uri="{9D8B030D-6E8A-4147-A177-3AD203B41FA5}">
                      <a16:colId xmlns:a16="http://schemas.microsoft.com/office/drawing/2014/main" val="2840293033"/>
                    </a:ext>
                  </a:extLst>
                </a:gridCol>
                <a:gridCol w="5466895">
                  <a:extLst>
                    <a:ext uri="{9D8B030D-6E8A-4147-A177-3AD203B41FA5}">
                      <a16:colId xmlns:a16="http://schemas.microsoft.com/office/drawing/2014/main" val="3752094990"/>
                    </a:ext>
                  </a:extLst>
                </a:gridCol>
              </a:tblGrid>
              <a:tr h="301922">
                <a:tc gridSpan="3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it-IT" sz="2400" b="1">
                          <a:solidFill>
                            <a:srgbClr val="FF0000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Tipologia di locazione</a:t>
                      </a:r>
                      <a:endParaRPr lang="it-IT" sz="2400">
                        <a:solidFill>
                          <a:srgbClr val="FF0000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501565"/>
                  </a:ext>
                </a:extLst>
              </a:tr>
              <a:tr h="30192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400" b="1"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Linea 1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400" b="1"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Linea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400" b="1"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Linea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93674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400"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Permanente</a:t>
                      </a:r>
                    </a:p>
                    <a:p>
                      <a:pPr lvl="0" algn="ctr">
                        <a:buNone/>
                      </a:pPr>
                      <a:endParaRPr lang="it-IT" sz="2400"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2400"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Prevalentemente temporanea per cura, studio, lavoro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786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172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99645-9A24-4A2A-AC8F-2DBE59430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D4E07877-80B3-00FC-99C2-F41C9F121831}"/>
              </a:ext>
            </a:extLst>
          </p:cNvPr>
          <p:cNvSpPr txBox="1">
            <a:spLocks/>
          </p:cNvSpPr>
          <p:nvPr/>
        </p:nvSpPr>
        <p:spPr bwMode="auto">
          <a:xfrm>
            <a:off x="594521" y="173525"/>
            <a:ext cx="10902869" cy="8091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60960" rIns="121920" bIns="60960" rtlCol="0" anchor="ctr">
            <a:normAutofit fontScale="97500"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78">
              <a:defRPr/>
            </a:pPr>
            <a:r>
              <a:rPr lang="it-IT" sz="3733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Interventi ammissibili</a:t>
            </a:r>
            <a:endParaRPr lang="it-IT" sz="3733" i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26C20D9-A28D-742D-EF90-E71C1957DBE9}"/>
              </a:ext>
            </a:extLst>
          </p:cNvPr>
          <p:cNvSpPr txBox="1"/>
          <p:nvPr/>
        </p:nvSpPr>
        <p:spPr>
          <a:xfrm>
            <a:off x="593273" y="1262990"/>
            <a:ext cx="10927342" cy="445750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800" b="1">
                <a:latin typeface="Calibri Light"/>
                <a:ea typeface="Calibri Light"/>
                <a:cs typeface="Calibri Light"/>
              </a:rPr>
              <a:t>E’ ammessa la </a:t>
            </a:r>
            <a:r>
              <a:rPr lang="it-IT" sz="2800" b="1">
                <a:solidFill>
                  <a:srgbClr val="00B050"/>
                </a:solidFill>
                <a:latin typeface="Calibri Light"/>
                <a:ea typeface="Calibri Light"/>
                <a:cs typeface="Calibri Light"/>
              </a:rPr>
              <a:t>riqualificazione </a:t>
            </a:r>
            <a:r>
              <a:rPr lang="it-IT" sz="2800">
                <a:latin typeface="Calibri Light"/>
                <a:ea typeface="Calibri Light"/>
                <a:cs typeface="Calibri Light"/>
              </a:rPr>
              <a:t>di alloggi.</a:t>
            </a:r>
            <a:endParaRPr lang="it-IT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it-IT" sz="800">
              <a:latin typeface="Calibri Light"/>
              <a:ea typeface="Calibri Light"/>
              <a:cs typeface="Calibri Ligh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800" b="1">
                <a:latin typeface="Calibri Light"/>
                <a:ea typeface="Calibri Light"/>
                <a:cs typeface="Calibri Light"/>
              </a:rPr>
              <a:t>Il </a:t>
            </a:r>
            <a:r>
              <a:rPr lang="it-IT" sz="2800" b="1">
                <a:solidFill>
                  <a:srgbClr val="00B0F0"/>
                </a:solidFill>
                <a:latin typeface="Calibri Light"/>
                <a:ea typeface="Calibri Light"/>
                <a:cs typeface="Calibri Light"/>
              </a:rPr>
              <a:t>cambio di destinazione d’uso</a:t>
            </a:r>
            <a:r>
              <a:rPr lang="it-IT" sz="2800">
                <a:solidFill>
                  <a:srgbClr val="00B0F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it-IT" sz="2800">
                <a:latin typeface="Calibri Light"/>
                <a:ea typeface="Calibri Light"/>
                <a:cs typeface="Calibri Light"/>
              </a:rPr>
              <a:t>è ammesso </a:t>
            </a:r>
            <a:r>
              <a:rPr lang="it-IT" sz="2800" b="1" u="sng">
                <a:latin typeface="Calibri Light"/>
                <a:ea typeface="Calibri Light"/>
                <a:cs typeface="Calibri Light"/>
              </a:rPr>
              <a:t>solo se</a:t>
            </a:r>
            <a:r>
              <a:rPr lang="it-IT" sz="2800">
                <a:latin typeface="Calibri Light"/>
                <a:ea typeface="Calibri Light"/>
                <a:cs typeface="Calibri Light"/>
              </a:rPr>
              <a:t> conforme alla normativa urbanistica vigente.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it-IT" sz="800">
              <a:latin typeface="Calibri Light"/>
              <a:ea typeface="Calibri Light"/>
              <a:cs typeface="Calibri Ligh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800" b="1">
                <a:solidFill>
                  <a:srgbClr val="FF0000"/>
                </a:solidFill>
                <a:latin typeface="Calibri Light"/>
                <a:ea typeface="Calibri Light"/>
                <a:cs typeface="Calibri Light"/>
              </a:rPr>
              <a:t>Non sono ammesse </a:t>
            </a:r>
            <a:r>
              <a:rPr lang="it-IT" sz="2800">
                <a:latin typeface="Calibri Light"/>
                <a:ea typeface="Calibri Light"/>
                <a:cs typeface="Calibri Light"/>
              </a:rPr>
              <a:t>la demolizione integrale e la ricostruzione dell’edificio.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it-IT" sz="800">
              <a:solidFill>
                <a:srgbClr val="3C3C3B"/>
              </a:solidFill>
              <a:latin typeface="Calibri Light"/>
              <a:ea typeface="Calibri Light"/>
              <a:cs typeface="Calibri Light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800" b="1">
                <a:solidFill>
                  <a:srgbClr val="FF0000"/>
                </a:solidFill>
                <a:latin typeface="Calibri Light"/>
                <a:ea typeface="Calibri Light"/>
                <a:cs typeface="Calibri Light"/>
              </a:rPr>
              <a:t>Non è finanziabile</a:t>
            </a:r>
            <a:r>
              <a:rPr lang="it-IT" sz="2800" b="1">
                <a:latin typeface="Calibri Light"/>
                <a:ea typeface="Calibri Light"/>
                <a:cs typeface="Calibri Light"/>
              </a:rPr>
              <a:t> </a:t>
            </a:r>
            <a:r>
              <a:rPr lang="it-IT" sz="2800">
                <a:latin typeface="Calibri Light"/>
                <a:ea typeface="Calibri Light"/>
                <a:cs typeface="Calibri Light"/>
              </a:rPr>
              <a:t>l’acquisizione di aree o immobili</a:t>
            </a:r>
            <a:r>
              <a:rPr lang="it-IT" sz="2800" b="1">
                <a:latin typeface="Calibri Light"/>
                <a:ea typeface="Calibri Light"/>
                <a:cs typeface="Calibri Light"/>
              </a:rPr>
              <a:t>.</a:t>
            </a:r>
            <a:endParaRPr lang="it-IT" sz="2800">
              <a:solidFill>
                <a:srgbClr val="3C3C3B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56A066D-CFC5-0220-C434-55C8F409D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F3FFF8-C65B-EFCE-F85A-46B7DC070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964" y="5887061"/>
            <a:ext cx="3693958" cy="93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28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7C16F-BB29-5313-97CC-43EBCC183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ADF691C2-B1B3-D61A-B9AB-4593CA9C12E0}"/>
              </a:ext>
            </a:extLst>
          </p:cNvPr>
          <p:cNvSpPr txBox="1">
            <a:spLocks/>
          </p:cNvSpPr>
          <p:nvPr/>
        </p:nvSpPr>
        <p:spPr bwMode="auto">
          <a:xfrm>
            <a:off x="886556" y="173525"/>
            <a:ext cx="10695843" cy="8091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60960" rIns="121920" bIns="60960" rtlCol="0" anchor="ctr">
            <a:normAutofit fontScale="97500"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78">
              <a:defRPr/>
            </a:pPr>
            <a:r>
              <a:rPr lang="it-IT" sz="3733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Articolazione degli interventi</a:t>
            </a:r>
            <a:endParaRPr lang="it-IT" sz="3733" i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37A2DE4-B07A-8615-ABAF-21C517F1F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3860D5-12D2-5F70-CA25-E86C5F455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833" y="5704498"/>
            <a:ext cx="3693958" cy="931440"/>
          </a:xfrm>
          <a:prstGeom prst="rect">
            <a:avLst/>
          </a:prstGeom>
        </p:spPr>
      </p:pic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ED639037-38D5-0C04-B6FF-96CF5F6CA0ED}"/>
              </a:ext>
            </a:extLst>
          </p:cNvPr>
          <p:cNvGraphicFramePr>
            <a:graphicFrameLocks noGrp="1"/>
          </p:cNvGraphicFramePr>
          <p:nvPr/>
        </p:nvGraphicFramePr>
        <p:xfrm>
          <a:off x="886557" y="1355480"/>
          <a:ext cx="10695843" cy="239795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25483">
                  <a:extLst>
                    <a:ext uri="{9D8B030D-6E8A-4147-A177-3AD203B41FA5}">
                      <a16:colId xmlns:a16="http://schemas.microsoft.com/office/drawing/2014/main" val="3938710763"/>
                    </a:ext>
                  </a:extLst>
                </a:gridCol>
                <a:gridCol w="2523695">
                  <a:extLst>
                    <a:ext uri="{9D8B030D-6E8A-4147-A177-3AD203B41FA5}">
                      <a16:colId xmlns:a16="http://schemas.microsoft.com/office/drawing/2014/main" val="3356311009"/>
                    </a:ext>
                  </a:extLst>
                </a:gridCol>
                <a:gridCol w="5146665">
                  <a:extLst>
                    <a:ext uri="{9D8B030D-6E8A-4147-A177-3AD203B41FA5}">
                      <a16:colId xmlns:a16="http://schemas.microsoft.com/office/drawing/2014/main" val="146375479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ts val="2550"/>
                        </a:lnSpc>
                        <a:buNone/>
                      </a:pPr>
                      <a:r>
                        <a:rPr lang="it-IT" sz="2600" b="1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Linea 1</a:t>
                      </a:r>
                      <a:endParaRPr lang="en-US" sz="2600" b="0" i="0">
                        <a:solidFill>
                          <a:srgbClr val="3C3C3B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ts val="2550"/>
                        </a:lnSpc>
                        <a:buNone/>
                      </a:pPr>
                      <a:r>
                        <a:rPr lang="it-IT" sz="2600" b="1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Linea 2</a:t>
                      </a:r>
                      <a:endParaRPr lang="en-US" sz="2600" b="0" i="0">
                        <a:solidFill>
                          <a:srgbClr val="3C3C3B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D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ts val="2550"/>
                        </a:lnSpc>
                        <a:buNone/>
                      </a:pPr>
                      <a:r>
                        <a:rPr lang="it-IT" sz="2600" b="1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Linea 3</a:t>
                      </a:r>
                      <a:endParaRPr lang="en-US" sz="2600" b="0" i="0">
                        <a:solidFill>
                          <a:srgbClr val="3C3C3B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86576"/>
                  </a:ext>
                </a:extLst>
              </a:tr>
              <a:tr h="1552754">
                <a:tc gridSpan="2">
                  <a:txBody>
                    <a:bodyPr/>
                    <a:lstStyle/>
                    <a:p>
                      <a:pPr marL="285750" marR="635" lvl="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3C3C3B"/>
                        </a:buClr>
                        <a:buFont typeface="Courier New,monospace"/>
                        <a:buChar char="o"/>
                      </a:pPr>
                      <a:r>
                        <a:rPr lang="it-IT" sz="2600" b="0" i="0" u="none" strike="noStrike" noProof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Interi edifici</a:t>
                      </a:r>
                      <a:endParaRPr lang="en-US" sz="2600" b="0" i="0" u="none" strike="noStrike" noProof="0">
                        <a:solidFill>
                          <a:srgbClr val="3C3C3B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marL="285750" marR="635" lvl="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3C3C3B"/>
                        </a:buClr>
                        <a:buFont typeface="Courier New,monospace"/>
                        <a:buChar char="o"/>
                      </a:pPr>
                      <a:r>
                        <a:rPr lang="it-IT" sz="2600" b="0" i="0" u="none" strike="noStrike" noProof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Parti funzionali di un edificio quali interi piani o corpi scala.</a:t>
                      </a:r>
                      <a:endParaRPr lang="en-US" sz="2600" b="0" i="0" u="none" strike="noStrike" noProof="0">
                        <a:solidFill>
                          <a:srgbClr val="3C3C3B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marL="285750" marR="635" lvl="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3C3C3B"/>
                        </a:buClr>
                        <a:buFont typeface="Courier New,monospace"/>
                        <a:buChar char="o"/>
                      </a:pPr>
                      <a:r>
                        <a:rPr lang="it-IT" sz="2600" b="0" i="0" u="none" strike="noStrike" noProof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Almeno 10 u.i. in progetto unitario</a:t>
                      </a:r>
                      <a:endParaRPr lang="it-IT" sz="2600"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68580" marR="68580">
                    <a:lnL w="9524">
                      <a:solidFill>
                        <a:srgbClr val="3C3C3B"/>
                      </a:solidFill>
                    </a:lnL>
                    <a:lnR w="9524">
                      <a:solidFill>
                        <a:srgbClr val="3C3C3B"/>
                      </a:solidFill>
                    </a:lnR>
                    <a:lnT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3C3C3B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 marL="68580" marR="68580">
                    <a:lnL w="9524">
                      <a:solidFill>
                        <a:srgbClr val="3C3C3B"/>
                      </a:solidFill>
                    </a:lnL>
                    <a:lnR w="9524">
                      <a:solidFill>
                        <a:srgbClr val="3C3C3B"/>
                      </a:solidFill>
                    </a:lnR>
                    <a:lnT w="9524">
                      <a:solidFill>
                        <a:srgbClr val="3C3C3B"/>
                      </a:solidFill>
                    </a:lnT>
                    <a:lnB w="9524">
                      <a:solidFill>
                        <a:srgbClr val="3C3C3B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635" lvl="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3C3C3B"/>
                        </a:buClr>
                        <a:buFont typeface="Courier New,monospace"/>
                        <a:buChar char="o"/>
                      </a:pPr>
                      <a:r>
                        <a:rPr lang="it-IT" sz="2600" b="0" i="0" u="none" strike="noStrike" noProof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Alloggi e/o posti letto con servizi ai sensi della </a:t>
                      </a:r>
                      <a:r>
                        <a:rPr lang="it-IT" sz="2600" b="0" i="0" u="none" strike="noStrike" noProof="0" err="1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l.r</a:t>
                      </a:r>
                      <a:r>
                        <a:rPr lang="it-IT" sz="2600" b="0" i="0" u="none" strike="noStrike" noProof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. 16/2016</a:t>
                      </a:r>
                      <a:endParaRPr lang="it-IT" sz="2600"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marL="285750" marR="635" lvl="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3C3C3B"/>
                        </a:buClr>
                        <a:buFont typeface="Courier New,monospace"/>
                        <a:buChar char="o"/>
                      </a:pPr>
                      <a:r>
                        <a:rPr lang="it-IT" sz="2600" b="0" i="0" u="none" strike="noStrike" noProof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Almeno 5 </a:t>
                      </a:r>
                      <a:r>
                        <a:rPr lang="it-IT" sz="2600" b="0" i="0" u="none" strike="noStrike" noProof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u.i</a:t>
                      </a:r>
                      <a:r>
                        <a:rPr lang="it-IT" sz="2600" b="0" i="0" u="none" strike="noStrike" noProof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 in progetto unitario</a:t>
                      </a:r>
                      <a:endParaRPr lang="it-IT" sz="2600"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marL="0" lvl="0" indent="0" algn="l">
                        <a:lnSpc>
                          <a:spcPts val="2550"/>
                        </a:lnSpc>
                        <a:buNone/>
                      </a:pPr>
                      <a:endParaRPr lang="it-IT" sz="2600" b="0" i="0">
                        <a:solidFill>
                          <a:srgbClr val="3C3C3B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68580" marR="68580">
                    <a:lnL w="9524">
                      <a:solidFill>
                        <a:srgbClr val="3C3C3B"/>
                      </a:solidFill>
                    </a:lnL>
                    <a:lnR w="9524">
                      <a:solidFill>
                        <a:srgbClr val="3C3C3B"/>
                      </a:solidFill>
                    </a:lnR>
                    <a:lnT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3C3C3B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125733"/>
                  </a:ext>
                </a:extLst>
              </a:tr>
            </a:tbl>
          </a:graphicData>
        </a:graphic>
      </p:graphicFrame>
      <p:sp>
        <p:nvSpPr>
          <p:cNvPr id="9" name="CasellaDiTesto 7">
            <a:extLst>
              <a:ext uri="{FF2B5EF4-FFF2-40B4-BE49-F238E27FC236}">
                <a16:creationId xmlns:a16="http://schemas.microsoft.com/office/drawing/2014/main" id="{643259B7-7159-98A1-BE03-009D2C40E3B4}"/>
              </a:ext>
            </a:extLst>
          </p:cNvPr>
          <p:cNvSpPr txBox="1"/>
          <p:nvPr/>
        </p:nvSpPr>
        <p:spPr>
          <a:xfrm>
            <a:off x="894079" y="4330430"/>
            <a:ext cx="10688320" cy="10233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Wingdings" panose="020B0604020202020204" pitchFamily="34" charset="0"/>
              <a:buChar char="ü"/>
              <a:tabLst/>
              <a:defRPr/>
            </a:pPr>
            <a:r>
              <a:rPr lang="it-IT" sz="2400">
                <a:solidFill>
                  <a:srgbClr val="3C3C3B"/>
                </a:solidFill>
                <a:latin typeface="Calibri Light"/>
                <a:ea typeface="Calibri Light"/>
                <a:cs typeface="Calibri Light"/>
              </a:rPr>
              <a:t>P</a:t>
            </a:r>
            <a:r>
              <a:rPr kumimoji="0" lang="it-IT" sz="2400" b="0" i="0" u="none" strike="noStrike" kern="1200" cap="none" spc="0" normalizeH="0" baseline="0" noProof="0" err="1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ossibilità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 per i beneficiari di presentare 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più proposte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. </a:t>
            </a:r>
            <a:endParaRPr lang="it-IT">
              <a:cs typeface="Arial" panose="020B0604020202020204"/>
            </a:endParaRPr>
          </a:p>
          <a:p>
            <a:pPr marL="342900" indent="-342900">
              <a:spcAft>
                <a:spcPts val="1500"/>
              </a:spcAft>
              <a:buFont typeface="Wingdings" panose="020B0604020202020204" pitchFamily="34" charset="0"/>
              <a:buChar char="ü"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In caso di 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insufficienza 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di risorse verranno finanziati </a:t>
            </a:r>
            <a:r>
              <a:rPr lang="it-IT" sz="2400" b="1">
                <a:solidFill>
                  <a:srgbClr val="3C3C3B"/>
                </a:solidFill>
                <a:latin typeface="Calibri Light"/>
                <a:ea typeface="Calibri Light"/>
                <a:cs typeface="Calibri Light"/>
              </a:rPr>
              <a:t>max 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2 progetti 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per proponente</a:t>
            </a:r>
            <a:endParaRPr lang="it-IT" sz="2400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982240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83EA6-3A15-6B7E-A5D0-7D4694E9F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0D8DA6E9-79C2-F4EE-25DB-18EA8D7C2820}"/>
              </a:ext>
            </a:extLst>
          </p:cNvPr>
          <p:cNvSpPr txBox="1">
            <a:spLocks/>
          </p:cNvSpPr>
          <p:nvPr/>
        </p:nvSpPr>
        <p:spPr bwMode="auto">
          <a:xfrm>
            <a:off x="594521" y="173525"/>
            <a:ext cx="10902869" cy="8091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60960" rIns="121920" bIns="60960" rtlCol="0" anchor="ctr">
            <a:normAutofit fontScale="97500"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78">
              <a:defRPr/>
            </a:pPr>
            <a:r>
              <a:rPr lang="it-IT" sz="3733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Agevolazione concessa</a:t>
            </a:r>
            <a:endParaRPr lang="it-IT" sz="3733" i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D554706-3383-570F-6721-73F8A1C02BB7}"/>
              </a:ext>
            </a:extLst>
          </p:cNvPr>
          <p:cNvSpPr txBox="1"/>
          <p:nvPr/>
        </p:nvSpPr>
        <p:spPr>
          <a:xfrm>
            <a:off x="607928" y="1189720"/>
            <a:ext cx="10868725" cy="252617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it-IT" sz="2600" b="1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Contributo</a:t>
            </a:r>
            <a:r>
              <a:rPr lang="it-IT" sz="26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 a fondo perduto:</a:t>
            </a:r>
            <a:endParaRPr lang="it-IT" sz="2600" b="1">
              <a:solidFill>
                <a:schemeClr val="tx1">
                  <a:lumMod val="50000"/>
                </a:schemeClr>
              </a:solidFill>
              <a:latin typeface="Calibri Light"/>
              <a:ea typeface="Calibri Light"/>
              <a:cs typeface="Calibri Ligh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600" b="1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€ 700/mq </a:t>
            </a:r>
            <a:r>
              <a:rPr lang="it-IT" sz="26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(vincolo da 20 a 21 anni)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600" b="1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€ 800/mq </a:t>
            </a:r>
            <a:r>
              <a:rPr lang="it-IT" sz="26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(vincolo &gt;21 e &lt; 23 anni)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600" b="1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€ 900/mq</a:t>
            </a:r>
            <a:r>
              <a:rPr lang="it-IT" sz="26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 (≥ 23 anni)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E01A28-51E3-4BEE-BEDA-07846293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A1BCFF-2287-7CEA-B6BD-613B3375F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319" y="5807383"/>
            <a:ext cx="3700085" cy="936787"/>
          </a:xfrm>
          <a:prstGeom prst="rect">
            <a:avLst/>
          </a:prstGeom>
        </p:spPr>
      </p:pic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19857AC0-BA62-DAE7-0BDC-BB6E4B3396DE}"/>
              </a:ext>
            </a:extLst>
          </p:cNvPr>
          <p:cNvGraphicFramePr>
            <a:graphicFrameLocks noGrp="1"/>
          </p:cNvGraphicFramePr>
          <p:nvPr/>
        </p:nvGraphicFramePr>
        <p:xfrm>
          <a:off x="622788" y="3883268"/>
          <a:ext cx="10845721" cy="182332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11572">
                  <a:extLst>
                    <a:ext uri="{9D8B030D-6E8A-4147-A177-3AD203B41FA5}">
                      <a16:colId xmlns:a16="http://schemas.microsoft.com/office/drawing/2014/main" val="3134010944"/>
                    </a:ext>
                  </a:extLst>
                </a:gridCol>
                <a:gridCol w="3567828">
                  <a:extLst>
                    <a:ext uri="{9D8B030D-6E8A-4147-A177-3AD203B41FA5}">
                      <a16:colId xmlns:a16="http://schemas.microsoft.com/office/drawing/2014/main" val="687037591"/>
                    </a:ext>
                  </a:extLst>
                </a:gridCol>
                <a:gridCol w="3366321">
                  <a:extLst>
                    <a:ext uri="{9D8B030D-6E8A-4147-A177-3AD203B41FA5}">
                      <a16:colId xmlns:a16="http://schemas.microsoft.com/office/drawing/2014/main" val="3214377761"/>
                    </a:ext>
                  </a:extLst>
                </a:gridCol>
              </a:tblGrid>
              <a:tr h="562193"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ts val="2550"/>
                        </a:lnSpc>
                        <a:buNone/>
                      </a:pPr>
                      <a:r>
                        <a:rPr lang="it-IT" sz="2400" b="1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Linea 1</a:t>
                      </a:r>
                      <a:endParaRPr lang="en-US" sz="2400" b="1" i="0">
                        <a:solidFill>
                          <a:srgbClr val="3C3C3B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ts val="2550"/>
                        </a:lnSpc>
                        <a:buNone/>
                      </a:pPr>
                      <a:r>
                        <a:rPr lang="it-IT" sz="2400" b="1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Linea 2</a:t>
                      </a:r>
                      <a:endParaRPr lang="en-US" sz="2400" b="1" i="0">
                        <a:solidFill>
                          <a:srgbClr val="3C3C3B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D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ts val="2550"/>
                        </a:lnSpc>
                        <a:buNone/>
                      </a:pPr>
                      <a:r>
                        <a:rPr lang="it-IT" sz="2400" b="1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Linea 3</a:t>
                      </a:r>
                      <a:endParaRPr lang="en-US" sz="2400" b="1" i="0">
                        <a:solidFill>
                          <a:srgbClr val="3C3C3B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365089"/>
                  </a:ext>
                </a:extLst>
              </a:tr>
              <a:tr h="562193"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ts val="2550"/>
                        </a:lnSpc>
                        <a:buNone/>
                      </a:pPr>
                      <a:r>
                        <a:rPr lang="it-IT" sz="2400" b="0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Max </a:t>
                      </a:r>
                      <a:r>
                        <a:rPr lang="it-IT" sz="2400" b="1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2mln</a:t>
                      </a:r>
                      <a:r>
                        <a:rPr lang="it-IT" sz="2400" b="0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/proposta</a:t>
                      </a:r>
                      <a:endParaRPr lang="en-US" sz="2400" b="0" i="0">
                        <a:solidFill>
                          <a:srgbClr val="3C3C3B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68580" marR="68580" anchor="ctr">
                    <a:lnL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ts val="2550"/>
                        </a:lnSpc>
                        <a:buNone/>
                      </a:pPr>
                      <a:r>
                        <a:rPr lang="it-IT" sz="2400" b="0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Max </a:t>
                      </a:r>
                      <a:r>
                        <a:rPr lang="it-IT" sz="2400" b="1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15mln</a:t>
                      </a:r>
                      <a:r>
                        <a:rPr lang="it-IT" sz="2400" b="0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/proposta</a:t>
                      </a:r>
                    </a:p>
                  </a:txBody>
                  <a:tcPr marL="68580" marR="68580" anchor="ctr">
                    <a:lnL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ts val="2550"/>
                        </a:lnSpc>
                        <a:buNone/>
                      </a:pPr>
                      <a:r>
                        <a:rPr lang="it-IT" sz="2400" b="0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Max </a:t>
                      </a:r>
                      <a:r>
                        <a:rPr lang="it-IT" sz="2400" b="1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2 mln</a:t>
                      </a:r>
                      <a:r>
                        <a:rPr lang="it-IT" sz="2400" b="0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/proposta</a:t>
                      </a:r>
                      <a:endParaRPr lang="en-US" sz="2400" b="0" i="0">
                        <a:solidFill>
                          <a:srgbClr val="3C3C3B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68580" marR="68580" anchor="ctr">
                    <a:lnL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2558139"/>
                  </a:ext>
                </a:extLst>
              </a:tr>
              <a:tr h="698943"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ts val="2550"/>
                        </a:lnSpc>
                        <a:buNone/>
                      </a:pPr>
                      <a:r>
                        <a:rPr lang="it-IT" sz="2400" b="0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Min </a:t>
                      </a:r>
                      <a:r>
                        <a:rPr lang="it-IT" sz="2400" b="1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200mila</a:t>
                      </a:r>
                      <a:r>
                        <a:rPr lang="it-IT" sz="2400" b="0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/proposta</a:t>
                      </a:r>
                      <a:endParaRPr lang="en-US" sz="2400" b="0" i="0">
                        <a:solidFill>
                          <a:srgbClr val="3C3C3B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68580" marR="68580" anchor="ctr">
                    <a:lnL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ts val="2550"/>
                        </a:lnSpc>
                        <a:buNone/>
                      </a:pPr>
                      <a:r>
                        <a:rPr lang="it-IT" sz="2400" b="0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Min </a:t>
                      </a:r>
                      <a:r>
                        <a:rPr lang="it-IT" sz="2400" b="1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200mila</a:t>
                      </a:r>
                      <a:r>
                        <a:rPr lang="it-IT" sz="2400" b="0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/proposta</a:t>
                      </a:r>
                    </a:p>
                  </a:txBody>
                  <a:tcPr marL="68580" marR="68580" anchor="ctr">
                    <a:lnL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ts val="2550"/>
                        </a:lnSpc>
                        <a:buNone/>
                      </a:pPr>
                      <a:r>
                        <a:rPr lang="it-IT" sz="2400" b="0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-</a:t>
                      </a:r>
                      <a:endParaRPr lang="en-US" sz="2400" b="0" i="0">
                        <a:solidFill>
                          <a:srgbClr val="3C3C3B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68580" marR="68580" anchor="ctr">
                    <a:lnL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57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837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0B207-63BD-C488-87E0-7C609F24A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D5EA3351-DFB0-698C-9245-E504CB3BE7F7}"/>
              </a:ext>
            </a:extLst>
          </p:cNvPr>
          <p:cNvSpPr txBox="1">
            <a:spLocks/>
          </p:cNvSpPr>
          <p:nvPr/>
        </p:nvSpPr>
        <p:spPr bwMode="auto">
          <a:xfrm>
            <a:off x="594521" y="43"/>
            <a:ext cx="10902869" cy="8091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60960" rIns="121920" bIns="60960" rtlCol="0" anchor="ctr">
            <a:normAutofit fontScale="97500"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78">
              <a:defRPr/>
            </a:pPr>
            <a:r>
              <a:rPr lang="it-IT" sz="3733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Ammissibilità</a:t>
            </a:r>
            <a:endParaRPr lang="it-IT" sz="3733" i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16D9C55-C2A7-6F56-B1DB-8E5F9542D3D6}"/>
              </a:ext>
            </a:extLst>
          </p:cNvPr>
          <p:cNvSpPr txBox="1"/>
          <p:nvPr/>
        </p:nvSpPr>
        <p:spPr>
          <a:xfrm>
            <a:off x="594521" y="801548"/>
            <a:ext cx="10903395" cy="524788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28600">
              <a:buFont typeface="Calibri"/>
              <a:buChar char="-"/>
            </a:pPr>
            <a:endParaRPr lang="it-IT" sz="260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pPr marL="457200" indent="-228600">
              <a:buFont typeface="Calibri"/>
              <a:buChar char="-"/>
            </a:pPr>
            <a:r>
              <a:rPr lang="it-IT" sz="26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Edifici in piena </a:t>
            </a:r>
            <a:r>
              <a:rPr lang="it-IT" sz="2600" b="1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disponibilità </a:t>
            </a:r>
            <a:r>
              <a:rPr lang="it-IT" sz="26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del proponente (es. proprietà, concessione, diritto di superficie)</a:t>
            </a:r>
            <a:endParaRPr lang="it-IT" sz="2600">
              <a:solidFill>
                <a:srgbClr val="00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45770" indent="-217170">
              <a:lnSpc>
                <a:spcPct val="150000"/>
              </a:lnSpc>
              <a:buFont typeface="Calibri"/>
              <a:buChar char="-"/>
            </a:pPr>
            <a:r>
              <a:rPr lang="it-IT" sz="2600" b="1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Compatibilità </a:t>
            </a:r>
            <a:r>
              <a:rPr lang="it-IT" sz="26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urbanistica </a:t>
            </a:r>
          </a:p>
          <a:p>
            <a:pPr marL="445770" indent="-217170">
              <a:lnSpc>
                <a:spcPct val="150000"/>
              </a:lnSpc>
              <a:buFont typeface="Calibri"/>
              <a:buChar char="-"/>
            </a:pPr>
            <a:r>
              <a:rPr lang="it-IT" sz="2600" b="1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Rispetto </a:t>
            </a:r>
            <a:r>
              <a:rPr lang="it-IT" sz="26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della normativa in materia di Edilizia e Servizi Abitativi</a:t>
            </a:r>
          </a:p>
          <a:p>
            <a:pPr marL="445770" indent="-217170">
              <a:lnSpc>
                <a:spcPct val="150000"/>
              </a:lnSpc>
              <a:buFont typeface="Calibri"/>
              <a:buChar char="-"/>
            </a:pPr>
            <a:r>
              <a:rPr lang="it-IT" sz="26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Vincolo di destinazione per almeno </a:t>
            </a:r>
            <a:r>
              <a:rPr lang="it-IT" sz="2600" b="1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20 anni*</a:t>
            </a:r>
          </a:p>
          <a:p>
            <a:pPr marL="445770" indent="-217170">
              <a:lnSpc>
                <a:spcPct val="150000"/>
              </a:lnSpc>
              <a:buFont typeface="Calibri"/>
              <a:buChar char="-"/>
            </a:pPr>
            <a:r>
              <a:rPr lang="it-IT" sz="2600" b="1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Destinatari </a:t>
            </a:r>
            <a:r>
              <a:rPr lang="it-IT" sz="26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appartenenti alle categorie citate</a:t>
            </a:r>
          </a:p>
          <a:p>
            <a:pPr marL="445770" indent="-217170">
              <a:lnSpc>
                <a:spcPct val="150000"/>
              </a:lnSpc>
              <a:buFont typeface="Calibri"/>
              <a:buChar char="-"/>
            </a:pPr>
            <a:r>
              <a:rPr lang="it-IT" sz="2600" b="1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Canone </a:t>
            </a:r>
            <a:r>
              <a:rPr lang="it-IT" sz="26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di locazione inferiore al mercato (es. canone concordato L.431/98)</a:t>
            </a:r>
          </a:p>
          <a:p>
            <a:pPr marL="445770" indent="-217170">
              <a:lnSpc>
                <a:spcPct val="150000"/>
              </a:lnSpc>
              <a:buFont typeface="Calibri"/>
              <a:buChar char="-"/>
            </a:pPr>
            <a:r>
              <a:rPr lang="it-IT" sz="2600" b="1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Sostenibilità </a:t>
            </a:r>
            <a:r>
              <a:rPr lang="it-IT" sz="26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finanziaria dell’intervento</a:t>
            </a:r>
          </a:p>
          <a:p>
            <a:pPr marR="635" algn="just">
              <a:spcAft>
                <a:spcPts val="800"/>
              </a:spcAft>
            </a:pPr>
            <a:r>
              <a:rPr lang="it-IT" sz="2000" i="1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*      la durata dei contratti di locazione resta quella disciplinata dalla legge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339BA7-1E77-5FD1-4EC1-F216C9C4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A4F140-9781-BB11-44A1-DD9B0B731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809" y="6048842"/>
            <a:ext cx="3264663" cy="7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0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4C0FE-116D-9ADF-DECA-48CB4BDE6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88901452-894E-E07B-3E61-92AA7489A33F}"/>
              </a:ext>
            </a:extLst>
          </p:cNvPr>
          <p:cNvSpPr txBox="1">
            <a:spLocks/>
          </p:cNvSpPr>
          <p:nvPr/>
        </p:nvSpPr>
        <p:spPr bwMode="auto">
          <a:xfrm>
            <a:off x="594521" y="173525"/>
            <a:ext cx="10902869" cy="8091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60960" rIns="121920" bIns="60960" rtlCol="0" anchor="ctr">
            <a:normAutofit fontScale="97500"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78">
              <a:defRPr/>
            </a:pPr>
            <a:r>
              <a:rPr lang="it-IT" sz="3733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per la valutazione</a:t>
            </a:r>
            <a:endParaRPr lang="it-IT" sz="3733" i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E8FFD73-7F8E-9C0F-C7BF-187C0FE7E3DD}"/>
              </a:ext>
            </a:extLst>
          </p:cNvPr>
          <p:cNvSpPr txBox="1"/>
          <p:nvPr/>
        </p:nvSpPr>
        <p:spPr>
          <a:xfrm>
            <a:off x="644562" y="1087143"/>
            <a:ext cx="10802785" cy="471154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buFont typeface="Calibri"/>
              <a:buChar char="-"/>
            </a:pPr>
            <a:r>
              <a:rPr lang="it-IT" sz="2600" b="1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Numero</a:t>
            </a:r>
            <a:r>
              <a:rPr lang="it-IT" sz="26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di alloggi riqualificati  </a:t>
            </a:r>
            <a:endParaRPr lang="it-IT"/>
          </a:p>
          <a:p>
            <a:pPr marL="445770" indent="-445770">
              <a:lnSpc>
                <a:spcPct val="150000"/>
              </a:lnSpc>
              <a:buFont typeface="Calibri"/>
              <a:buChar char="-"/>
            </a:pPr>
            <a:r>
              <a:rPr lang="it-IT" sz="2600" b="1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Intensità</a:t>
            </a:r>
            <a:r>
              <a:rPr lang="it-IT" sz="26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del fabbisogno abitativo del Comune che ospita l’intervento </a:t>
            </a:r>
          </a:p>
          <a:p>
            <a:pPr marL="445770" indent="-445770">
              <a:lnSpc>
                <a:spcPct val="150000"/>
              </a:lnSpc>
              <a:buFont typeface="Calibri"/>
              <a:buChar char="-"/>
            </a:pPr>
            <a:r>
              <a:rPr lang="it-IT" sz="2600" b="1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Risposta</a:t>
            </a:r>
            <a:r>
              <a:rPr lang="it-IT" sz="26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al fabbisogno abitativo individuato, anche attraverso </a:t>
            </a:r>
            <a:r>
              <a:rPr lang="it-IT" sz="2600" b="1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strategie</a:t>
            </a:r>
            <a:r>
              <a:rPr lang="it-IT" sz="26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per l’attrazione e la </a:t>
            </a:r>
            <a:r>
              <a:rPr lang="it-IT" sz="2600" i="1" err="1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retention</a:t>
            </a:r>
            <a:r>
              <a:rPr lang="it-IT" sz="26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dei lavoratori (</a:t>
            </a:r>
            <a:r>
              <a:rPr lang="it-IT" sz="2600" i="1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ad es. proposta sostenuta accordi con enti pubblici o privati sul territorio, programmi di welfare aziendale, coinvolgimento degli enti bilaterali</a:t>
            </a:r>
            <a:r>
              <a:rPr lang="it-IT" sz="26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) </a:t>
            </a:r>
          </a:p>
          <a:p>
            <a:pPr marL="445770" indent="-445770">
              <a:lnSpc>
                <a:spcPct val="150000"/>
              </a:lnSpc>
              <a:buFont typeface="Calibri"/>
              <a:buChar char="-"/>
            </a:pPr>
            <a:r>
              <a:rPr lang="it-IT" sz="2600" b="1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Durata</a:t>
            </a:r>
            <a:r>
              <a:rPr lang="it-IT" sz="26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della destinazione d’uso oltre il vincolo minimo di 20 anni</a:t>
            </a:r>
          </a:p>
          <a:p>
            <a:pPr marL="445770" indent="-445770">
              <a:lnSpc>
                <a:spcPct val="150000"/>
              </a:lnSpc>
              <a:buFont typeface="Calibri"/>
              <a:buChar char="-"/>
            </a:pPr>
            <a:r>
              <a:rPr lang="it-IT" sz="2600" b="1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Rapidità</a:t>
            </a:r>
            <a:r>
              <a:rPr lang="it-IT" sz="26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di realizzazione degli interventi</a:t>
            </a:r>
            <a:endParaRPr lang="it-IT" dirty="0">
              <a:solidFill>
                <a:srgbClr val="FF0000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165C34A-48DE-9461-4DDC-F3CE18C55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3160AD-1836-4D92-EC14-9AE56218B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742" y="5903287"/>
            <a:ext cx="3264663" cy="7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07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E02EE-650F-2554-0DCE-B3D990E23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AD430C1-7E46-577B-EEAB-CEBC06084085}"/>
              </a:ext>
            </a:extLst>
          </p:cNvPr>
          <p:cNvSpPr txBox="1">
            <a:spLocks/>
          </p:cNvSpPr>
          <p:nvPr/>
        </p:nvSpPr>
        <p:spPr bwMode="auto">
          <a:xfrm>
            <a:off x="594521" y="173525"/>
            <a:ext cx="10902869" cy="8091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60960" rIns="121920" bIns="60960" rtlCol="0" anchor="ctr">
            <a:normAutofit fontScale="97500"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78">
              <a:defRPr/>
            </a:pPr>
            <a:r>
              <a:rPr lang="it-IT" sz="3733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Premialità</a:t>
            </a:r>
            <a:endParaRPr lang="it-IT" sz="3733" i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2E0DE7E-F0B4-B400-164F-3B3FC37C6EA8}"/>
              </a:ext>
            </a:extLst>
          </p:cNvPr>
          <p:cNvSpPr txBox="1"/>
          <p:nvPr/>
        </p:nvSpPr>
        <p:spPr>
          <a:xfrm>
            <a:off x="644562" y="1087143"/>
            <a:ext cx="10802785" cy="486075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it-IT">
              <a:solidFill>
                <a:srgbClr val="000000"/>
              </a:solidFill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2800" b="1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Punteggi maggiorati se: </a:t>
            </a:r>
            <a:endParaRPr lang="it-IT" sz="2800">
              <a:solidFill>
                <a:schemeClr val="tx1">
                  <a:lumMod val="50000"/>
                </a:schemeClr>
              </a:solidFill>
              <a:latin typeface="Calibri Light"/>
              <a:ea typeface="Calibri Light"/>
              <a:cs typeface="Calibri Light"/>
            </a:endParaRPr>
          </a:p>
          <a:p>
            <a:pPr marL="445770" indent="-445770">
              <a:lnSpc>
                <a:spcPct val="120000"/>
              </a:lnSpc>
              <a:buFontTx/>
              <a:buChar char="-"/>
            </a:pPr>
            <a:r>
              <a:rPr lang="it-IT" sz="28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Interventi sull’intero edificio</a:t>
            </a:r>
          </a:p>
          <a:p>
            <a:pPr marL="445770" indent="-445770">
              <a:lnSpc>
                <a:spcPct val="120000"/>
              </a:lnSpc>
              <a:buFontTx/>
              <a:buChar char="-"/>
            </a:pPr>
            <a:r>
              <a:rPr lang="it-IT" sz="28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Possesso di certificazioni/registrazioni ambientali  (es. UNI ISO 14001, EMAS) </a:t>
            </a:r>
          </a:p>
          <a:p>
            <a:pPr>
              <a:lnSpc>
                <a:spcPct val="120000"/>
              </a:lnSpc>
            </a:pPr>
            <a:endParaRPr lang="it-IT" sz="2800" b="1">
              <a:solidFill>
                <a:schemeClr val="tx1">
                  <a:lumMod val="50000"/>
                </a:schemeClr>
              </a:solidFill>
              <a:highlight>
                <a:srgbClr val="FFFF00"/>
              </a:highlight>
              <a:latin typeface="Calibri Light"/>
              <a:ea typeface="Calibri Light"/>
              <a:cs typeface="Calibri Light"/>
            </a:endParaRPr>
          </a:p>
          <a:p>
            <a:pPr>
              <a:lnSpc>
                <a:spcPct val="120000"/>
              </a:lnSpc>
              <a:buFont typeface="Arial"/>
            </a:pPr>
            <a:r>
              <a:rPr lang="it-IT" sz="2800" b="1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Punteggi e contributi maggiorati (5% </a:t>
            </a:r>
            <a:r>
              <a:rPr lang="it-IT" sz="28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per ogni azione del c. 5, art. 4 L.R. 16/2016)</a:t>
            </a:r>
          </a:p>
          <a:p>
            <a:pPr marL="445770" indent="-445770">
              <a:lnSpc>
                <a:spcPct val="120000"/>
              </a:lnSpc>
              <a:buFontTx/>
              <a:buChar char="-"/>
            </a:pPr>
            <a:r>
              <a:rPr lang="it-IT" sz="28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Azioni di </a:t>
            </a:r>
            <a:r>
              <a:rPr lang="it-IT" sz="2800" i="1" err="1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property</a:t>
            </a:r>
            <a:r>
              <a:rPr lang="it-IT" sz="2800" i="1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, facility management, </a:t>
            </a:r>
            <a:r>
              <a:rPr lang="it-IT" sz="28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gestione sociale, innovazione</a:t>
            </a:r>
          </a:p>
          <a:p>
            <a:pPr marR="635" lvl="0" algn="just">
              <a:lnSpc>
                <a:spcPct val="107000"/>
              </a:lnSpc>
              <a:spcAft>
                <a:spcPts val="800"/>
              </a:spcAft>
            </a:pPr>
            <a:endParaRPr lang="it-IT" sz="1800">
              <a:solidFill>
                <a:srgbClr val="FF0000"/>
              </a:solidFill>
              <a:ea typeface="Calibri"/>
              <a:cs typeface="Arial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1445304-97E8-6356-8F2C-3673C452C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2E6B74-8A0D-8856-22CF-FAF3DC5A8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809" y="6048842"/>
            <a:ext cx="3264663" cy="7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72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971C2-0F06-A1AF-5A11-6A92F5817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3F71729-07C7-4D49-B571-7FEB454B5730}"/>
              </a:ext>
            </a:extLst>
          </p:cNvPr>
          <p:cNvSpPr txBox="1">
            <a:spLocks/>
          </p:cNvSpPr>
          <p:nvPr/>
        </p:nvSpPr>
        <p:spPr bwMode="auto">
          <a:xfrm>
            <a:off x="551591" y="34004"/>
            <a:ext cx="10902869" cy="8091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60960" rIns="121920" bIns="60960" rtlCol="0" anchor="ctr">
            <a:normAutofit fontScale="97500"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78">
              <a:defRPr/>
            </a:pPr>
            <a:r>
              <a:rPr lang="it-IT" sz="37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Prossimi passi</a:t>
            </a: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CAD274F-46F1-AD20-8986-B4C180E40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18</a:t>
            </a:fld>
            <a:endParaRPr lang="it-IT"/>
          </a:p>
        </p:txBody>
      </p:sp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58B3D0DE-EB36-EABC-5903-43890767F95A}"/>
              </a:ext>
            </a:extLst>
          </p:cNvPr>
          <p:cNvGraphicFramePr>
            <a:graphicFrameLocks noGrp="1"/>
          </p:cNvGraphicFramePr>
          <p:nvPr/>
        </p:nvGraphicFramePr>
        <p:xfrm>
          <a:off x="754345" y="1543788"/>
          <a:ext cx="3886200" cy="403419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340349709"/>
                    </a:ext>
                  </a:extLst>
                </a:gridCol>
              </a:tblGrid>
              <a:tr h="12287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400" u="none" strike="noStrike"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Pubblicazione Avvisi </a:t>
                      </a:r>
                    </a:p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 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84144"/>
                  </a:ext>
                </a:extLst>
              </a:tr>
              <a:tr h="135964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400" u="none" strike="noStrike"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Presentazione domande </a:t>
                      </a:r>
                    </a:p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 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2917259"/>
                  </a:ext>
                </a:extLst>
              </a:tr>
              <a:tr h="144582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400" u="none" strike="noStrike"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Approvazione graduatorie  </a:t>
                      </a:r>
                    </a:p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 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5656996"/>
                  </a:ext>
                </a:extLst>
              </a:tr>
            </a:tbl>
          </a:graphicData>
        </a:graphic>
      </p:graphicFrame>
      <p:graphicFrame>
        <p:nvGraphicFramePr>
          <p:cNvPr id="16" name="Tabella 15">
            <a:extLst>
              <a:ext uri="{FF2B5EF4-FFF2-40B4-BE49-F238E27FC236}">
                <a16:creationId xmlns:a16="http://schemas.microsoft.com/office/drawing/2014/main" id="{4BDC76E8-2001-7B89-6CB3-24FCA21ABF93}"/>
              </a:ext>
            </a:extLst>
          </p:cNvPr>
          <p:cNvGraphicFramePr>
            <a:graphicFrameLocks noGrp="1"/>
          </p:cNvGraphicFramePr>
          <p:nvPr/>
        </p:nvGraphicFramePr>
        <p:xfrm>
          <a:off x="6589507" y="1543788"/>
          <a:ext cx="4750675" cy="410510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750675">
                  <a:extLst>
                    <a:ext uri="{9D8B030D-6E8A-4147-A177-3AD203B41FA5}">
                      <a16:colId xmlns:a16="http://schemas.microsoft.com/office/drawing/2014/main" val="18887180"/>
                    </a:ext>
                  </a:extLst>
                </a:gridCol>
              </a:tblGrid>
              <a:tr h="115997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400" u="none" strike="noStrike"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Entro fine giugno 2026</a:t>
                      </a:r>
                    </a:p>
                    <a:p>
                      <a:pPr algn="ctr" fontAlgn="b">
                        <a:buNone/>
                      </a:pP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9972599"/>
                  </a:ext>
                </a:extLst>
              </a:tr>
              <a:tr h="142874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400" u="none" strike="noStrike"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Fine settembre – </a:t>
                      </a:r>
                    </a:p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metà ottobre 2026  </a:t>
                      </a:r>
                    </a:p>
                    <a:p>
                      <a:pPr algn="ctr" fontAlgn="b">
                        <a:buNone/>
                      </a:pP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6874924"/>
                  </a:ext>
                </a:extLst>
              </a:tr>
              <a:tr h="142874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400" u="none" strike="noStrike"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Fine novembre –</a:t>
                      </a:r>
                    </a:p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metà dicembre 2026</a:t>
                      </a:r>
                    </a:p>
                    <a:p>
                      <a:pPr algn="ctr" fontAlgn="b">
                        <a:buNone/>
                      </a:pP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02286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94F76F5-86FD-1571-6CF2-90A0D088F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964" y="5834195"/>
            <a:ext cx="3629564" cy="909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12FBC0-249D-F137-656B-3CBC50EA4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06" y="5835271"/>
            <a:ext cx="1410102" cy="907825"/>
          </a:xfrm>
          <a:prstGeom prst="rect">
            <a:avLst/>
          </a:prstGeom>
        </p:spPr>
      </p:pic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CBDC7F40-8242-7B9A-9FCC-12CD81321305}"/>
              </a:ext>
            </a:extLst>
          </p:cNvPr>
          <p:cNvSpPr/>
          <p:nvPr/>
        </p:nvSpPr>
        <p:spPr>
          <a:xfrm>
            <a:off x="5115892" y="1970414"/>
            <a:ext cx="978407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5043C1C5-8005-326B-27CD-E6043B4FEAB3}"/>
              </a:ext>
            </a:extLst>
          </p:cNvPr>
          <p:cNvSpPr/>
          <p:nvPr/>
        </p:nvSpPr>
        <p:spPr>
          <a:xfrm>
            <a:off x="5115892" y="3274606"/>
            <a:ext cx="978407" cy="484632"/>
          </a:xfrm>
          <a:prstGeom prst="rightArrow">
            <a:avLst/>
          </a:prstGeom>
          <a:solidFill>
            <a:srgbClr val="ED7D3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71C08553-2B2A-911E-FEB2-FF46A10D344F}"/>
              </a:ext>
            </a:extLst>
          </p:cNvPr>
          <p:cNvSpPr/>
          <p:nvPr/>
        </p:nvSpPr>
        <p:spPr>
          <a:xfrm>
            <a:off x="5115892" y="4666721"/>
            <a:ext cx="978407" cy="484632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6477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67C8D-98AC-AEB4-F6C5-720F003C0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5E9E8AC-5B83-10B0-A43C-E7ACB820B61C}"/>
              </a:ext>
            </a:extLst>
          </p:cNvPr>
          <p:cNvSpPr txBox="1">
            <a:spLocks/>
          </p:cNvSpPr>
          <p:nvPr/>
        </p:nvSpPr>
        <p:spPr bwMode="auto">
          <a:xfrm>
            <a:off x="594521" y="173525"/>
            <a:ext cx="10902869" cy="8091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60960" rIns="121920" bIns="60960" rtlCol="0" anchor="ctr">
            <a:normAutofit fontScale="97500"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78">
              <a:defRPr/>
            </a:pPr>
            <a:r>
              <a:rPr lang="it-IT" sz="37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Scadenze per i beneficiari</a:t>
            </a:r>
            <a:endParaRPr lang="it-IT" sz="3733" i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2EB8347-CC33-DF57-6F84-18C93C268BD4}"/>
              </a:ext>
            </a:extLst>
          </p:cNvPr>
          <p:cNvSpPr txBox="1"/>
          <p:nvPr/>
        </p:nvSpPr>
        <p:spPr>
          <a:xfrm>
            <a:off x="644562" y="1365566"/>
            <a:ext cx="10802785" cy="43659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635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2800" b="1" kern="100">
                <a:solidFill>
                  <a:srgbClr val="FF0000"/>
                </a:solidFill>
                <a:latin typeface="Calibri Light"/>
                <a:ea typeface="Calibri Light"/>
                <a:cs typeface="Calibri Light"/>
              </a:rPr>
              <a:t>Entro 6 mesi</a:t>
            </a:r>
            <a:r>
              <a:rPr lang="it-IT" sz="2800" b="1" kern="1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it-IT" sz="2800" kern="1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dall’approvazione della graduatoria, </a:t>
            </a:r>
            <a:r>
              <a:rPr lang="it-IT" sz="2800" u="sng" kern="1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pena la revoca del contributo</a:t>
            </a:r>
            <a:endParaRPr lang="it-IT" sz="2800">
              <a:solidFill>
                <a:schemeClr val="tx1">
                  <a:lumMod val="50000"/>
                </a:schemeClr>
              </a:solidFill>
              <a:latin typeface="Calibri Light"/>
              <a:ea typeface="Calibri Light"/>
              <a:cs typeface="Calibri Light"/>
            </a:endParaRPr>
          </a:p>
          <a:p>
            <a:pPr marL="951865" marR="635" lvl="1" indent="-342900" algn="just">
              <a:lnSpc>
                <a:spcPct val="107000"/>
              </a:lnSpc>
              <a:spcAft>
                <a:spcPts val="800"/>
              </a:spcAft>
              <a:buFont typeface="Courier New" panose="020F0302020204030204" pitchFamily="34" charset="0"/>
              <a:buChar char="o"/>
            </a:pPr>
            <a:r>
              <a:rPr lang="it-IT" sz="2800" kern="1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Per i soggetti pubblici: la pubblicazione della</a:t>
            </a:r>
            <a:r>
              <a:rPr lang="it-IT" sz="2800" b="1" kern="1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it-IT" sz="2800" b="1" kern="100">
                <a:solidFill>
                  <a:srgbClr val="FF0000"/>
                </a:solidFill>
                <a:latin typeface="Calibri Light"/>
                <a:ea typeface="Calibri Light"/>
                <a:cs typeface="Calibri Light"/>
              </a:rPr>
              <a:t>gara d’appalto</a:t>
            </a:r>
            <a:r>
              <a:rPr lang="it-IT" sz="2800" b="1" kern="1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.</a:t>
            </a:r>
            <a:r>
              <a:rPr lang="it-IT" sz="2800" kern="1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 </a:t>
            </a:r>
          </a:p>
          <a:p>
            <a:pPr marL="951865" marR="635" lvl="1" indent="-342900" algn="just">
              <a:lnSpc>
                <a:spcPct val="107000"/>
              </a:lnSpc>
              <a:spcAft>
                <a:spcPts val="800"/>
              </a:spcAft>
              <a:buFont typeface="Courier New" panose="020F0302020204030204" pitchFamily="34" charset="0"/>
              <a:buChar char="o"/>
            </a:pPr>
            <a:r>
              <a:rPr lang="it-IT" sz="2800" kern="1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Per i soggetti privati: l’acquisizione del </a:t>
            </a:r>
            <a:r>
              <a:rPr lang="it-IT" sz="2800" b="1" kern="100">
                <a:solidFill>
                  <a:srgbClr val="FF0000"/>
                </a:solidFill>
                <a:latin typeface="Calibri Light"/>
                <a:ea typeface="Calibri Light"/>
                <a:cs typeface="Calibri Light"/>
              </a:rPr>
              <a:t>titolo edilizio.</a:t>
            </a:r>
            <a:endParaRPr lang="it-IT" sz="2800" b="1" kern="100">
              <a:solidFill>
                <a:srgbClr val="FF0000"/>
              </a:solidFill>
              <a:highlight>
                <a:srgbClr val="FFFF00"/>
              </a:highlight>
              <a:latin typeface="Calibri Light"/>
              <a:ea typeface="Calibri Light"/>
              <a:cs typeface="Calibri Light"/>
            </a:endParaRPr>
          </a:p>
          <a:p>
            <a:pPr marL="342900" marR="635" lvl="0" indent="-342900" algn="just">
              <a:lnSpc>
                <a:spcPct val="107000"/>
              </a:lnSpc>
              <a:spcAft>
                <a:spcPts val="800"/>
              </a:spcAft>
              <a:buFont typeface="Wingdings" panose="020F0302020204030204" pitchFamily="34" charset="0"/>
              <a:buChar char="Ø"/>
            </a:pPr>
            <a:endParaRPr lang="it-IT" sz="2800" kern="100">
              <a:solidFill>
                <a:schemeClr val="tx1">
                  <a:lumMod val="50000"/>
                </a:schemeClr>
              </a:solidFill>
              <a:latin typeface="Calibri Light"/>
              <a:ea typeface="Calibri Light"/>
              <a:cs typeface="Calibri Light"/>
            </a:endParaRPr>
          </a:p>
          <a:p>
            <a:pPr marL="342900" marR="635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2800" b="1" kern="100">
                <a:solidFill>
                  <a:srgbClr val="FF0000"/>
                </a:solidFill>
                <a:latin typeface="Calibri Light"/>
                <a:ea typeface="Calibri Light"/>
                <a:cs typeface="Calibri Light"/>
              </a:rPr>
              <a:t>Collaudo </a:t>
            </a:r>
            <a:r>
              <a:rPr lang="it-IT" sz="2800" kern="1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dei lavori</a:t>
            </a:r>
            <a:r>
              <a:rPr lang="it-IT" sz="2800" b="1" kern="1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 entro il 31 dicembre 2029.</a:t>
            </a:r>
          </a:p>
          <a:p>
            <a:pPr marL="342900" marR="635" lvl="0" indent="-342900" algn="just">
              <a:lnSpc>
                <a:spcPct val="107000"/>
              </a:lnSpc>
              <a:spcAft>
                <a:spcPts val="800"/>
              </a:spcAft>
              <a:buFont typeface="Wingdings"/>
              <a:buChar char="Ø"/>
            </a:pPr>
            <a:endParaRPr lang="it-IT" sz="2800" b="1" kern="100">
              <a:solidFill>
                <a:srgbClr val="FF0000"/>
              </a:solidFill>
              <a:latin typeface="Calibri Light"/>
              <a:ea typeface="Calibri Light"/>
              <a:cs typeface="Calibri Ligh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800" b="1" kern="100">
                <a:solidFill>
                  <a:srgbClr val="FF0000"/>
                </a:solidFill>
                <a:latin typeface="Calibri Light"/>
                <a:ea typeface="Calibri Light"/>
                <a:cs typeface="Calibri Light"/>
              </a:rPr>
              <a:t>Rendicontazione </a:t>
            </a:r>
            <a:r>
              <a:rPr lang="it-IT" sz="2800" kern="1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delle spese </a:t>
            </a:r>
            <a:r>
              <a:rPr lang="it-IT" sz="2800" b="1" kern="1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entro il 30 giugno 2030.</a:t>
            </a:r>
            <a:endParaRPr lang="it-IT" sz="2800" b="1">
              <a:solidFill>
                <a:schemeClr val="tx1">
                  <a:lumMod val="50000"/>
                </a:schemeClr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158101-0ECC-6013-D472-4DA88DE32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A18EDE-6F9F-EACA-0DC9-1780709B7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759" y="5891169"/>
            <a:ext cx="3354645" cy="84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08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36AD8F0-5338-244E-812E-31B33DBF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it-IT"/>
            </a:defPPr>
            <a:lvl1pPr marL="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C678E-4F8A-3F41-9C87-B58FCDFA0442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F478E846-8D0A-2FF9-6E1A-94F4CB0AE163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236561" y="245533"/>
            <a:ext cx="11749779" cy="108796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ctr">
            <a:normAutofit fontScale="90000"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78">
              <a:defRPr/>
            </a:pPr>
            <a:r>
              <a:rPr lang="it-IT" sz="3733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PIANO REGIONALE DEI SERVIZI ABITATIVI 2022 – 2026</a:t>
            </a:r>
          </a:p>
          <a:p>
            <a:pPr algn="ctr" defTabSz="457178">
              <a:defRPr/>
            </a:pPr>
            <a:r>
              <a:rPr lang="it-IT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</a:p>
        </p:txBody>
      </p:sp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397AB602-3F76-F527-6600-4424FE5D9ABD}"/>
              </a:ext>
            </a:extLst>
          </p:cNvPr>
          <p:cNvSpPr txBox="1">
            <a:spLocks noGrp="1"/>
          </p:cNvSpPr>
          <p:nvPr>
            <p:ph sz="quarter" idx="19"/>
          </p:nvPr>
        </p:nvSpPr>
        <p:spPr>
          <a:xfrm>
            <a:off x="236562" y="1491664"/>
            <a:ext cx="2460796" cy="38591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defTabSz="914354">
              <a:buNone/>
              <a:defRPr/>
            </a:pPr>
            <a:r>
              <a:rPr lang="it-IT" sz="2400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5 assi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CBB31FA-98A5-ED1F-87F3-39D4FA6AAE06}"/>
              </a:ext>
            </a:extLst>
          </p:cNvPr>
          <p:cNvSpPr txBox="1"/>
          <p:nvPr/>
        </p:nvSpPr>
        <p:spPr>
          <a:xfrm>
            <a:off x="3009488" y="1493676"/>
            <a:ext cx="3399808" cy="36933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1800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Risorse programmate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8B6107F-676C-DEDB-79FC-A118C198B253}"/>
              </a:ext>
            </a:extLst>
          </p:cNvPr>
          <p:cNvSpPr txBox="1"/>
          <p:nvPr/>
        </p:nvSpPr>
        <p:spPr>
          <a:xfrm>
            <a:off x="6615164" y="1485856"/>
            <a:ext cx="2801672" cy="36933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1800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Avanzamento regionale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3517DD5-B117-2752-171C-F8303EDEA4F3}"/>
              </a:ext>
            </a:extLst>
          </p:cNvPr>
          <p:cNvSpPr txBox="1"/>
          <p:nvPr/>
        </p:nvSpPr>
        <p:spPr>
          <a:xfrm>
            <a:off x="236562" y="1922661"/>
            <a:ext cx="2427217" cy="461665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2400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   </a:t>
            </a:r>
            <a:r>
              <a:rPr lang="it-IT" sz="1467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Sostenibilità del sistema</a:t>
            </a:r>
          </a:p>
        </p:txBody>
      </p:sp>
      <p:pic>
        <p:nvPicPr>
          <p:cNvPr id="17" name="Elemento grafico 11" descr="Appunti selezionati con riempimento a tinta unita">
            <a:extLst>
              <a:ext uri="{FF2B5EF4-FFF2-40B4-BE49-F238E27FC236}">
                <a16:creationId xmlns:a16="http://schemas.microsoft.com/office/drawing/2014/main" id="{0F2A158D-31E9-3EF2-DDC9-1F3D4AE43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55087" y="1961018"/>
            <a:ext cx="354843" cy="46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F069AD5-5E49-C023-DA47-E9F1B717C168}"/>
              </a:ext>
            </a:extLst>
          </p:cNvPr>
          <p:cNvSpPr txBox="1"/>
          <p:nvPr/>
        </p:nvSpPr>
        <p:spPr>
          <a:xfrm>
            <a:off x="240029" y="2487203"/>
            <a:ext cx="2457328" cy="461665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2400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   </a:t>
            </a:r>
            <a:r>
              <a:rPr lang="it-IT" sz="1600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Welfare abitativo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1F00687-01F5-CFC6-9104-4D3319D9834D}"/>
              </a:ext>
            </a:extLst>
          </p:cNvPr>
          <p:cNvSpPr txBox="1"/>
          <p:nvPr/>
        </p:nvSpPr>
        <p:spPr>
          <a:xfrm>
            <a:off x="240030" y="3058308"/>
            <a:ext cx="2457329" cy="461665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2400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   </a:t>
            </a:r>
            <a:r>
              <a:rPr lang="it-IT" sz="1600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Cura del patrimonio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B9C014E-DA0A-BEB8-F975-525DE33B7AD0}"/>
              </a:ext>
            </a:extLst>
          </p:cNvPr>
          <p:cNvSpPr txBox="1"/>
          <p:nvPr/>
        </p:nvSpPr>
        <p:spPr>
          <a:xfrm>
            <a:off x="240030" y="3653089"/>
            <a:ext cx="2457329" cy="461665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2400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   </a:t>
            </a:r>
            <a:r>
              <a:rPr lang="it-IT" sz="1600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Rigenerazione urbana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5D24EBC-C19F-C312-F020-531968E0744F}"/>
              </a:ext>
            </a:extLst>
          </p:cNvPr>
          <p:cNvSpPr txBox="1"/>
          <p:nvPr/>
        </p:nvSpPr>
        <p:spPr>
          <a:xfrm>
            <a:off x="255086" y="4217713"/>
            <a:ext cx="2442273" cy="461665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2400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 </a:t>
            </a:r>
            <a:r>
              <a:rPr lang="it-IT" sz="1600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Housing Sociale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C05C64D-ADDE-E82D-5781-08F15E6E82A4}"/>
              </a:ext>
            </a:extLst>
          </p:cNvPr>
          <p:cNvSpPr txBox="1"/>
          <p:nvPr/>
        </p:nvSpPr>
        <p:spPr>
          <a:xfrm>
            <a:off x="3009488" y="2008221"/>
            <a:ext cx="3399808" cy="369332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1800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€ 26,3 milioni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66DCC1A-B5CC-6A0A-C7C7-A69500C183C4}"/>
              </a:ext>
            </a:extLst>
          </p:cNvPr>
          <p:cNvSpPr txBox="1"/>
          <p:nvPr/>
        </p:nvSpPr>
        <p:spPr>
          <a:xfrm>
            <a:off x="3022554" y="2522568"/>
            <a:ext cx="3399809" cy="369332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1800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€ 210,1 milioni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F48AA33-3112-F1BE-1AFB-13196733AF91}"/>
              </a:ext>
            </a:extLst>
          </p:cNvPr>
          <p:cNvSpPr txBox="1"/>
          <p:nvPr/>
        </p:nvSpPr>
        <p:spPr>
          <a:xfrm>
            <a:off x="3022555" y="3061099"/>
            <a:ext cx="3399808" cy="369332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1800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€ 736,7 milioni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26584CB-F7CF-F5C1-BE21-75C744BE9C81}"/>
              </a:ext>
            </a:extLst>
          </p:cNvPr>
          <p:cNvSpPr txBox="1"/>
          <p:nvPr/>
        </p:nvSpPr>
        <p:spPr>
          <a:xfrm>
            <a:off x="2997140" y="3671409"/>
            <a:ext cx="3410055" cy="369332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1800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€ 512,1 milioni 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EB5B166-B4E6-538D-22A6-0B02346D3CE7}"/>
              </a:ext>
            </a:extLst>
          </p:cNvPr>
          <p:cNvSpPr txBox="1"/>
          <p:nvPr/>
        </p:nvSpPr>
        <p:spPr>
          <a:xfrm>
            <a:off x="2995261" y="4247233"/>
            <a:ext cx="3399807" cy="369332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1800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€ 52 milioni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FCE5ECF-3536-2E32-68CA-D21818AC1728}"/>
              </a:ext>
            </a:extLst>
          </p:cNvPr>
          <p:cNvSpPr txBox="1"/>
          <p:nvPr/>
        </p:nvSpPr>
        <p:spPr>
          <a:xfrm>
            <a:off x="268152" y="4761580"/>
            <a:ext cx="6154211" cy="420564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4">
              <a:defRPr/>
            </a:pPr>
            <a:r>
              <a:rPr lang="it-IT" sz="2133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           TOTALE                           € </a:t>
            </a:r>
            <a:r>
              <a:rPr lang="it-IT" sz="2000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1.537,2 milioni 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840AAD48-4F82-9E83-15B0-1848ED416C62}"/>
              </a:ext>
            </a:extLst>
          </p:cNvPr>
          <p:cNvSpPr txBox="1"/>
          <p:nvPr/>
        </p:nvSpPr>
        <p:spPr>
          <a:xfrm>
            <a:off x="6615164" y="1968372"/>
            <a:ext cx="2801672" cy="379656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1800" b="1" kern="0">
                <a:solidFill>
                  <a:srgbClr val="000000"/>
                </a:solidFill>
                <a:latin typeface="Calibri"/>
                <a:ea typeface="ＭＳ Ｐゴシック" panose="020B0600070205080204" pitchFamily="34" charset="-128"/>
              </a:rPr>
              <a:t>€ 51,19 milioni</a:t>
            </a:r>
            <a:endParaRPr lang="it-IT" sz="1800" b="1" kern="0">
              <a:solidFill>
                <a:prstClr val="black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28E3F37B-D35B-B8F6-DBC8-DA62403F67FE}"/>
              </a:ext>
            </a:extLst>
          </p:cNvPr>
          <p:cNvSpPr txBox="1"/>
          <p:nvPr/>
        </p:nvSpPr>
        <p:spPr>
          <a:xfrm>
            <a:off x="6615164" y="2488283"/>
            <a:ext cx="2801672" cy="369332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r>
              <a:rPr lang="it-IT" sz="1800" b="1" kern="0">
                <a:solidFill>
                  <a:srgbClr val="000000"/>
                </a:solidFill>
                <a:latin typeface="Calibri"/>
                <a:ea typeface="ＭＳ Ｐゴシック" panose="020B0600070205080204" pitchFamily="34" charset="-128"/>
              </a:rPr>
              <a:t>€ 216,08 milioni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83946DA3-F482-7EEE-873C-AF49BCDA6AE8}"/>
              </a:ext>
            </a:extLst>
          </p:cNvPr>
          <p:cNvSpPr txBox="1"/>
          <p:nvPr/>
        </p:nvSpPr>
        <p:spPr>
          <a:xfrm>
            <a:off x="6615163" y="3070815"/>
            <a:ext cx="2784990" cy="369332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r>
              <a:rPr lang="it-IT" sz="1800" b="1" kern="0">
                <a:solidFill>
                  <a:srgbClr val="000000"/>
                </a:solidFill>
                <a:latin typeface="Calibri"/>
                <a:ea typeface="ＭＳ Ｐゴシック" panose="020B0600070205080204" pitchFamily="34" charset="-128"/>
              </a:rPr>
              <a:t>€</a:t>
            </a:r>
            <a:r>
              <a:rPr lang="it-IT" sz="1800" b="1" kern="0">
                <a:latin typeface="Calibri"/>
                <a:ea typeface="ＭＳ Ｐゴシック" panose="020B0600070205080204" pitchFamily="34" charset="-128"/>
              </a:rPr>
              <a:t> </a:t>
            </a:r>
            <a:r>
              <a:rPr lang="it-IT" sz="1800" b="1" kern="0">
                <a:solidFill>
                  <a:srgbClr val="000000"/>
                </a:solidFill>
                <a:latin typeface="Calibri"/>
                <a:ea typeface="ＭＳ Ｐゴシック" panose="020B0600070205080204" pitchFamily="34" charset="-128"/>
              </a:rPr>
              <a:t>1.008,45 milioni</a:t>
            </a:r>
            <a:endParaRPr lang="it-IT" sz="1800" b="1" kern="0">
              <a:solidFill>
                <a:srgbClr val="FF0000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5D6BFCE4-2FF8-DCCD-FD52-E264B6226C85}"/>
              </a:ext>
            </a:extLst>
          </p:cNvPr>
          <p:cNvSpPr txBox="1"/>
          <p:nvPr/>
        </p:nvSpPr>
        <p:spPr>
          <a:xfrm>
            <a:off x="6598481" y="3650640"/>
            <a:ext cx="2801672" cy="369332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r>
              <a:rPr lang="it-IT" sz="1800" b="1" kern="0">
                <a:solidFill>
                  <a:prstClr val="black"/>
                </a:solidFill>
                <a:latin typeface="Calibri"/>
                <a:ea typeface="ＭＳ Ｐゴシック"/>
              </a:rPr>
              <a:t>€ </a:t>
            </a:r>
            <a:r>
              <a:rPr lang="it-IT" sz="1800" b="1" kern="0">
                <a:solidFill>
                  <a:srgbClr val="000000"/>
                </a:solidFill>
                <a:latin typeface="Calibri"/>
                <a:ea typeface="ＭＳ Ｐゴシック"/>
              </a:rPr>
              <a:t>474,52 milioni </a:t>
            </a:r>
            <a:endParaRPr lang="it-IT" sz="1800" b="1" kern="0">
              <a:solidFill>
                <a:srgbClr val="000000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05D9A3A5-DF7E-E01E-BB39-A5F25AF7063E}"/>
              </a:ext>
            </a:extLst>
          </p:cNvPr>
          <p:cNvSpPr txBox="1"/>
          <p:nvPr/>
        </p:nvSpPr>
        <p:spPr>
          <a:xfrm>
            <a:off x="6615164" y="4227529"/>
            <a:ext cx="2801672" cy="369332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r>
              <a:rPr lang="it-IT" sz="1800" b="1" kern="0">
                <a:solidFill>
                  <a:prstClr val="black"/>
                </a:solidFill>
                <a:latin typeface="Calibri"/>
                <a:ea typeface="ＭＳ Ｐゴシック"/>
              </a:rPr>
              <a:t>€ 67,8 milioni</a:t>
            </a:r>
            <a:endParaRPr lang="it-IT" sz="1800" b="1" kern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BEA46A4F-3FFD-670F-CB83-37B5DB937526}"/>
              </a:ext>
            </a:extLst>
          </p:cNvPr>
          <p:cNvSpPr txBox="1"/>
          <p:nvPr/>
        </p:nvSpPr>
        <p:spPr>
          <a:xfrm>
            <a:off x="6615164" y="4782034"/>
            <a:ext cx="2801672" cy="400110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r>
              <a:rPr lang="it-IT" sz="2000" b="1" kern="0">
                <a:solidFill>
                  <a:srgbClr val="000000"/>
                </a:solidFill>
                <a:latin typeface="Calibri"/>
                <a:ea typeface="ＭＳ Ｐゴシック" panose="020B0600070205080204" pitchFamily="34" charset="-128"/>
              </a:rPr>
              <a:t>€</a:t>
            </a:r>
            <a:r>
              <a:rPr lang="it-IT" sz="2000" b="1" kern="0">
                <a:latin typeface="Calibri"/>
                <a:ea typeface="ＭＳ Ｐゴシック" panose="020B0600070205080204" pitchFamily="34" charset="-128"/>
              </a:rPr>
              <a:t> </a:t>
            </a:r>
            <a:r>
              <a:rPr lang="it-IT" sz="2000" b="1" kern="0">
                <a:solidFill>
                  <a:srgbClr val="000000"/>
                </a:solidFill>
                <a:latin typeface="Calibri"/>
                <a:ea typeface="ＭＳ Ｐゴシック" panose="020B0600070205080204" pitchFamily="34" charset="-128"/>
              </a:rPr>
              <a:t>1.818,04 </a:t>
            </a:r>
            <a:r>
              <a:rPr lang="it-IT" sz="2000" b="1" kern="0">
                <a:solidFill>
                  <a:schemeClr val="tx1">
                    <a:lumMod val="50000"/>
                  </a:schemeClr>
                </a:solidFill>
                <a:latin typeface="Calibri"/>
                <a:ea typeface="ＭＳ Ｐゴシック" panose="020B0600070205080204" pitchFamily="34" charset="-128"/>
              </a:rPr>
              <a:t>milioni*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12F0EB64-35DD-F1A7-58DE-5B70A87D8751}"/>
              </a:ext>
            </a:extLst>
          </p:cNvPr>
          <p:cNvSpPr txBox="1"/>
          <p:nvPr/>
        </p:nvSpPr>
        <p:spPr>
          <a:xfrm>
            <a:off x="9525891" y="1479322"/>
            <a:ext cx="2427217" cy="33855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1600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Avanzamento Varese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73AF22C2-965C-8B9A-3B53-5BA1D56C1230}"/>
              </a:ext>
            </a:extLst>
          </p:cNvPr>
          <p:cNvSpPr txBox="1"/>
          <p:nvPr/>
        </p:nvSpPr>
        <p:spPr>
          <a:xfrm>
            <a:off x="9563904" y="1963698"/>
            <a:ext cx="2427217" cy="379656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1800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€ 375 mila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55514945-D7C4-B812-A4F0-325184821184}"/>
              </a:ext>
            </a:extLst>
          </p:cNvPr>
          <p:cNvSpPr txBox="1"/>
          <p:nvPr/>
        </p:nvSpPr>
        <p:spPr>
          <a:xfrm>
            <a:off x="9563904" y="2461720"/>
            <a:ext cx="2427217" cy="369332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1800" b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€ 13,4 </a:t>
            </a:r>
            <a:r>
              <a:rPr lang="it-IT" sz="1800">
                <a:solidFill>
                  <a:schemeClr val="tx1">
                    <a:lumMod val="50000"/>
                  </a:schemeClr>
                </a:solidFill>
                <a:ea typeface="ＭＳ Ｐゴシック"/>
              </a:rPr>
              <a:t> </a:t>
            </a:r>
            <a:r>
              <a:rPr lang="it-IT" sz="1800" b="1" kern="0">
                <a:solidFill>
                  <a:srgbClr val="000000"/>
                </a:solidFill>
                <a:latin typeface="Calibri"/>
                <a:ea typeface="ＭＳ Ｐゴシック" panose="020B0600070205080204" pitchFamily="34" charset="-128"/>
              </a:rPr>
              <a:t>milioni</a:t>
            </a:r>
            <a:endParaRPr lang="it-IT" sz="1800">
              <a:solidFill>
                <a:prstClr val="black"/>
              </a:solidFill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5D7A8C3E-97B9-D4F4-AFF7-3F0801BF70D8}"/>
              </a:ext>
            </a:extLst>
          </p:cNvPr>
          <p:cNvSpPr txBox="1"/>
          <p:nvPr/>
        </p:nvSpPr>
        <p:spPr>
          <a:xfrm>
            <a:off x="9573243" y="3044252"/>
            <a:ext cx="2427217" cy="369332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it-IT"/>
            </a:defPPr>
            <a:lvl1pPr algn="ctr" defTabSz="914354">
              <a:defRPr sz="1867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defRPr>
            </a:lvl1pPr>
            <a:lvl2pPr marL="609585" defTabSz="609585">
              <a:defRPr sz="2400"/>
            </a:lvl2pPr>
            <a:lvl3pPr marL="1219170" defTabSz="609585">
              <a:defRPr sz="2400"/>
            </a:lvl3pPr>
            <a:lvl4pPr marL="1828754" defTabSz="609585">
              <a:defRPr sz="2400"/>
            </a:lvl4pPr>
            <a:lvl5pPr marL="2438339" defTabSz="609585">
              <a:defRPr sz="2400"/>
            </a:lvl5pPr>
            <a:lvl6pPr marL="3047924" defTabSz="609585">
              <a:defRPr sz="2400"/>
            </a:lvl6pPr>
            <a:lvl7pPr marL="3657509" defTabSz="609585">
              <a:defRPr sz="2400"/>
            </a:lvl7pPr>
            <a:lvl8pPr marL="4267093" defTabSz="609585">
              <a:defRPr sz="2400"/>
            </a:lvl8pPr>
            <a:lvl9pPr marL="4876678" defTabSz="609585">
              <a:defRPr sz="2400"/>
            </a:lvl9pPr>
          </a:lstStyle>
          <a:p>
            <a:r>
              <a:rPr lang="it-IT" sz="1800">
                <a:ea typeface="ＭＳ Ｐゴシック"/>
              </a:rPr>
              <a:t>€  40,15 </a:t>
            </a:r>
            <a:r>
              <a:rPr lang="it-IT" sz="1800">
                <a:solidFill>
                  <a:srgbClr val="000000"/>
                </a:solidFill>
              </a:rPr>
              <a:t>milioni</a:t>
            </a:r>
            <a:endParaRPr lang="it-IT" sz="1800">
              <a:ea typeface="ＭＳ Ｐゴシック"/>
              <a:cs typeface="Calibri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E01C2698-C2A9-05E0-5381-45E0A5956625}"/>
              </a:ext>
            </a:extLst>
          </p:cNvPr>
          <p:cNvSpPr txBox="1"/>
          <p:nvPr/>
        </p:nvSpPr>
        <p:spPr>
          <a:xfrm>
            <a:off x="9591440" y="3598390"/>
            <a:ext cx="2394900" cy="369332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1800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€ 61,76 </a:t>
            </a:r>
            <a:r>
              <a:rPr lang="it-IT" sz="1800" b="1" kern="0">
                <a:solidFill>
                  <a:srgbClr val="000000"/>
                </a:solidFill>
                <a:latin typeface="Calibri"/>
                <a:ea typeface="ＭＳ Ｐゴシック" panose="020B0600070205080204" pitchFamily="34" charset="-128"/>
              </a:rPr>
              <a:t>milioni</a:t>
            </a:r>
            <a:endParaRPr lang="it-IT" sz="1800" b="1" kern="0">
              <a:solidFill>
                <a:srgbClr val="FF0000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B46F5A6B-CC75-4AAD-E430-EF5643F10E5F}"/>
              </a:ext>
            </a:extLst>
          </p:cNvPr>
          <p:cNvSpPr txBox="1"/>
          <p:nvPr/>
        </p:nvSpPr>
        <p:spPr>
          <a:xfrm>
            <a:off x="9636932" y="4200053"/>
            <a:ext cx="2349408" cy="369332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algn="ctr" defTabSz="914354">
              <a:defRPr sz="1867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defRPr>
            </a:lvl1pPr>
            <a:lvl2pPr marL="609585" defTabSz="609585">
              <a:defRPr sz="2400"/>
            </a:lvl2pPr>
            <a:lvl3pPr marL="1219170" defTabSz="609585">
              <a:defRPr sz="2400"/>
            </a:lvl3pPr>
            <a:lvl4pPr marL="1828754" defTabSz="609585">
              <a:defRPr sz="2400"/>
            </a:lvl4pPr>
            <a:lvl5pPr marL="2438339" defTabSz="609585">
              <a:defRPr sz="2400"/>
            </a:lvl5pPr>
            <a:lvl6pPr marL="3047924" defTabSz="609585">
              <a:defRPr sz="2400"/>
            </a:lvl6pPr>
            <a:lvl7pPr marL="3657509" defTabSz="609585">
              <a:defRPr sz="2400"/>
            </a:lvl7pPr>
            <a:lvl8pPr marL="4267093" defTabSz="609585">
              <a:defRPr sz="2400"/>
            </a:lvl8pPr>
            <a:lvl9pPr marL="4876678" defTabSz="609585">
              <a:defRPr sz="2400"/>
            </a:lvl9pPr>
          </a:lstStyle>
          <a:p>
            <a:r>
              <a:rPr lang="it-IT" sz="1800"/>
              <a:t>€ 100 </a:t>
            </a:r>
            <a:r>
              <a:rPr lang="it-IT" sz="1800">
                <a:solidFill>
                  <a:srgbClr val="000000"/>
                </a:solidFill>
              </a:rPr>
              <a:t>mila</a:t>
            </a:r>
            <a:endParaRPr lang="it-IT" sz="1800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C0BCBD7A-E188-F3B4-8E02-930B6BFE6DC2}"/>
              </a:ext>
            </a:extLst>
          </p:cNvPr>
          <p:cNvSpPr txBox="1"/>
          <p:nvPr/>
        </p:nvSpPr>
        <p:spPr>
          <a:xfrm>
            <a:off x="9591440" y="4787223"/>
            <a:ext cx="2409020" cy="400110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2000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€ 115,78 </a:t>
            </a:r>
            <a:r>
              <a:rPr lang="it-IT" sz="2000" b="1" kern="0">
                <a:solidFill>
                  <a:srgbClr val="000000"/>
                </a:solidFill>
                <a:latin typeface="Calibri"/>
                <a:ea typeface="ＭＳ Ｐゴシック" panose="020B0600070205080204" pitchFamily="34" charset="-128"/>
              </a:rPr>
              <a:t>milioni</a:t>
            </a:r>
            <a:endParaRPr lang="it-IT" sz="2000" b="1" kern="0">
              <a:solidFill>
                <a:prstClr val="black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19D6813C-C0EE-290A-CFEC-60F9E42E017B}"/>
              </a:ext>
            </a:extLst>
          </p:cNvPr>
          <p:cNvSpPr txBox="1"/>
          <p:nvPr/>
        </p:nvSpPr>
        <p:spPr>
          <a:xfrm>
            <a:off x="268152" y="5265099"/>
            <a:ext cx="2801672" cy="338554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1600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Regione: 363,5 </a:t>
            </a:r>
            <a:r>
              <a:rPr lang="it-IT" sz="1600" b="1" kern="0" err="1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meuro</a:t>
            </a:r>
            <a:endParaRPr lang="it-IT" sz="1600" b="1" kern="0">
              <a:solidFill>
                <a:prstClr val="black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64DCD8E5-A4C2-381B-0881-A6AEC74A48D5}"/>
              </a:ext>
            </a:extLst>
          </p:cNvPr>
          <p:cNvSpPr txBox="1"/>
          <p:nvPr/>
        </p:nvSpPr>
        <p:spPr>
          <a:xfrm>
            <a:off x="3251200" y="5272975"/>
            <a:ext cx="3132549" cy="338554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1600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UE:  46,4 </a:t>
            </a:r>
            <a:r>
              <a:rPr lang="it-IT" sz="1600" b="1" kern="0" err="1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meuro</a:t>
            </a:r>
            <a:endParaRPr lang="it-IT" sz="1600" b="1" kern="0">
              <a:solidFill>
                <a:prstClr val="black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31E13F23-631D-8DC7-8FF7-F233C7872282}"/>
              </a:ext>
            </a:extLst>
          </p:cNvPr>
          <p:cNvSpPr txBox="1"/>
          <p:nvPr/>
        </p:nvSpPr>
        <p:spPr>
          <a:xfrm>
            <a:off x="284265" y="5779907"/>
            <a:ext cx="2801672" cy="338554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1600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Stato:  192,7meuro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7F38968F-FB19-C6A8-5BFE-91F6ED8A3DC0}"/>
              </a:ext>
            </a:extLst>
          </p:cNvPr>
          <p:cNvSpPr txBox="1"/>
          <p:nvPr/>
        </p:nvSpPr>
        <p:spPr>
          <a:xfrm>
            <a:off x="3251200" y="5776501"/>
            <a:ext cx="3132549" cy="338554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1600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PNRR:  934,6meuro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9BB5AB07-D66B-F1F3-313A-1E93497D211F}"/>
              </a:ext>
            </a:extLst>
          </p:cNvPr>
          <p:cNvSpPr txBox="1"/>
          <p:nvPr/>
        </p:nvSpPr>
        <p:spPr>
          <a:xfrm>
            <a:off x="6615164" y="5291735"/>
            <a:ext cx="2801672" cy="379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1867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* </a:t>
            </a:r>
            <a:r>
              <a:rPr lang="it-IT" sz="1467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Attivate nuove risorse</a:t>
            </a:r>
          </a:p>
        </p:txBody>
      </p:sp>
      <p:pic>
        <p:nvPicPr>
          <p:cNvPr id="48" name="Elemento grafico 10" descr="Famiglia con due figli con riempimento a tinta unita">
            <a:extLst>
              <a:ext uri="{FF2B5EF4-FFF2-40B4-BE49-F238E27FC236}">
                <a16:creationId xmlns:a16="http://schemas.microsoft.com/office/drawing/2014/main" id="{3618CDED-1B10-CB39-6175-2501FB17B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07" y="2493961"/>
            <a:ext cx="512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Elemento grafico 13" descr="Muro di mattoni dell'edificio contorno">
            <a:extLst>
              <a:ext uri="{FF2B5EF4-FFF2-40B4-BE49-F238E27FC236}">
                <a16:creationId xmlns:a16="http://schemas.microsoft.com/office/drawing/2014/main" id="{8643AE7A-EAF6-EAC8-7B7D-E3650FBCB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60" y="3128837"/>
            <a:ext cx="405648" cy="40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Elemento grafico 50" descr="Agricoltura con riempimento a tinta unita">
            <a:extLst>
              <a:ext uri="{FF2B5EF4-FFF2-40B4-BE49-F238E27FC236}">
                <a16:creationId xmlns:a16="http://schemas.microsoft.com/office/drawing/2014/main" id="{6C6B9396-F839-1777-32F3-7ADE702B91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6408" y="3704766"/>
            <a:ext cx="348041" cy="385917"/>
          </a:xfrm>
          <a:prstGeom prst="rect">
            <a:avLst/>
          </a:prstGeom>
        </p:spPr>
      </p:pic>
      <p:pic>
        <p:nvPicPr>
          <p:cNvPr id="52" name="Elemento grafico 14" descr="Architettura contorno">
            <a:extLst>
              <a:ext uri="{FF2B5EF4-FFF2-40B4-BE49-F238E27FC236}">
                <a16:creationId xmlns:a16="http://schemas.microsoft.com/office/drawing/2014/main" id="{CF9B3CBC-109D-1C9E-A249-BE55BD55B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53" y="4223594"/>
            <a:ext cx="532607" cy="53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magine 52" descr="Immagine che contiene testo, Carattere, tipografia, Elementi grafici&#10;&#10;Descrizione generata automaticamente">
            <a:extLst>
              <a:ext uri="{FF2B5EF4-FFF2-40B4-BE49-F238E27FC236}">
                <a16:creationId xmlns:a16="http://schemas.microsoft.com/office/drawing/2014/main" id="{CA234A2F-3986-EA6D-18EC-DA6764D0C1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665" y="6204200"/>
            <a:ext cx="1134084" cy="59761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8E97CA9-9C98-B4C6-177D-14C5580B58AC}"/>
              </a:ext>
            </a:extLst>
          </p:cNvPr>
          <p:cNvSpPr txBox="1"/>
          <p:nvPr/>
        </p:nvSpPr>
        <p:spPr>
          <a:xfrm>
            <a:off x="6422363" y="5847710"/>
            <a:ext cx="5769637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+mj-lt"/>
              </a:rPr>
              <a:t>95.677 Alloggi ALER SAP in Lombardia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+mj-lt"/>
              </a:rPr>
              <a:t>6.489 Alloggi ALER SAP in prov. Varese  </a:t>
            </a:r>
            <a:endParaRPr lang="it-IT" sz="1400" dirty="0">
              <a:latin typeface="+mj-lt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23.528</a:t>
            </a:r>
            <a:r>
              <a:rPr lang="it-IT" sz="1400" dirty="0">
                <a:latin typeface="+mj-lt"/>
              </a:rPr>
              <a:t> Alloggi comunali gestiti da ALER in Lombardia</a:t>
            </a:r>
            <a:endParaRPr lang="it-IT" sz="1400" dirty="0">
              <a:latin typeface="+mj-lt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+mj-lt"/>
              </a:rPr>
              <a:t>1.979  Alloggi comunali SAP gestiti da ALER  in prov. Varese</a:t>
            </a:r>
            <a:endParaRPr lang="it-IT" sz="1400" dirty="0">
              <a:latin typeface="+mj-lt"/>
              <a:cs typeface="Arial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77729E9-1D3B-CB70-4FBB-967F319D621E}"/>
              </a:ext>
            </a:extLst>
          </p:cNvPr>
          <p:cNvSpPr txBox="1"/>
          <p:nvPr/>
        </p:nvSpPr>
        <p:spPr>
          <a:xfrm>
            <a:off x="9525891" y="5265099"/>
            <a:ext cx="2460450" cy="3231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85783">
              <a:defRPr/>
            </a:pPr>
            <a:r>
              <a:rPr lang="it-IT" sz="1500" kern="0">
                <a:solidFill>
                  <a:prstClr val="black"/>
                </a:solidFill>
                <a:latin typeface="Calibri"/>
                <a:ea typeface="ＭＳ Ｐゴシック"/>
              </a:rPr>
              <a:t>**di cui 410 detrazioni fiscali</a:t>
            </a:r>
          </a:p>
        </p:txBody>
      </p:sp>
    </p:spTree>
    <p:extLst>
      <p:ext uri="{BB962C8B-B14F-4D97-AF65-F5344CB8AC3E}">
        <p14:creationId xmlns:p14="http://schemas.microsoft.com/office/powerpoint/2010/main" val="2346235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8A971EC-9625-FB87-6377-09D3439C6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845E-9D3F-4038-9249-0B2A467CE3F7}" type="slidenum">
              <a:rPr lang="it-IT" smtClean="0"/>
              <a:t>20</a:t>
            </a:fld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DB4FC75-6E58-A32C-3058-1273CFFAFC88}"/>
              </a:ext>
            </a:extLst>
          </p:cNvPr>
          <p:cNvSpPr txBox="1"/>
          <p:nvPr/>
        </p:nvSpPr>
        <p:spPr>
          <a:xfrm>
            <a:off x="2796540" y="247779"/>
            <a:ext cx="61010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</a:rPr>
              <a:t>CALENDARIO DEL TOUR </a:t>
            </a:r>
          </a:p>
          <a:p>
            <a:pPr algn="ctr"/>
            <a:r>
              <a:rPr lang="it-IT" sz="20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</a:rPr>
              <a:t>“ABITA IN LOMBARDIA. QUI PUOI” </a:t>
            </a:r>
            <a:endParaRPr lang="it-IT" sz="2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C3FB2A-562F-8E52-191D-EBCF1404D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969" y="5923096"/>
            <a:ext cx="3039283" cy="69532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924F0EA-1B5D-C29D-1D2C-ED32716D4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781" y="1054402"/>
            <a:ext cx="8364437" cy="47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37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46D8B-2019-AB19-1FBB-CC819280D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C7970E-7116-4076-FA5F-C73F9E328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3120-D6B5-4C76-80C9-F7946DCF4889}" type="datetime4">
              <a:rPr lang="it-IT" smtClean="0"/>
              <a:t>17 giugno 2026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24134A-EB8E-C96E-2564-2A2C59C8C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845E-9D3F-4038-9249-0B2A467CE3F7}" type="slidenum">
              <a:rPr lang="it-IT" smtClean="0"/>
              <a:t>21</a:t>
            </a:fld>
            <a:endParaRPr lang="it-I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44C7B9-6D0D-93F5-1D5E-7A2D2730D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0708"/>
            <a:ext cx="12192000" cy="51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22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36AD8F0-5338-244E-812E-31B33DBF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it-IT"/>
            </a:defPPr>
            <a:lvl1pPr marL="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C678E-4F8A-3F41-9C87-B58FCDFA0442}" type="slidenum">
              <a:rPr lang="it-IT" sz="1000" smtClean="0"/>
              <a:pPr/>
              <a:t>3</a:t>
            </a:fld>
            <a:endParaRPr lang="it-IT" sz="100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2E0C26C-BC18-649D-320B-1AE8706311EF}"/>
              </a:ext>
            </a:extLst>
          </p:cNvPr>
          <p:cNvSpPr txBox="1">
            <a:spLocks/>
          </p:cNvSpPr>
          <p:nvPr/>
        </p:nvSpPr>
        <p:spPr bwMode="auto">
          <a:xfrm>
            <a:off x="1126525" y="338573"/>
            <a:ext cx="9753600" cy="108796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lIns="0" tIns="60960" rIns="121920" bIns="60960" rtlCol="0" anchor="ctr">
            <a:normAutofit fontScale="97500" lnSpcReduction="10000"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78">
              <a:defRPr/>
            </a:pPr>
            <a:r>
              <a:rPr lang="it-IT" sz="3733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COSA CONTENGONO GLI ASSI DEL PIANO CASA</a:t>
            </a:r>
          </a:p>
          <a:p>
            <a:pPr algn="ctr" defTabSz="457178">
              <a:defRPr/>
            </a:pPr>
            <a:r>
              <a:rPr lang="it-IT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6C943329-E740-659C-275B-9C4E3EA578E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126526" y="1576664"/>
            <a:ext cx="9753599" cy="4180417"/>
          </a:xfrm>
          <a:ln>
            <a:solidFill>
              <a:schemeClr val="accent1"/>
            </a:solidFill>
          </a:ln>
        </p:spPr>
        <p:txBody>
          <a:bodyPr lIns="121920" tIns="60960" rIns="121920" bIns="60960" anchor="t"/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2636" indent="-609585" algn="just">
              <a:buFont typeface="+mj-lt"/>
              <a:buAutoNum type="arabicPeriod"/>
            </a:pPr>
            <a:r>
              <a:rPr lang="it-IT" sz="1600" b="1" dirty="0">
                <a:cs typeface="Calibri" panose="020F0502020204030204" pitchFamily="34" charset="0"/>
              </a:rPr>
              <a:t>Sostenibilità del sistema</a:t>
            </a:r>
            <a:r>
              <a:rPr lang="it-IT" sz="1600" dirty="0">
                <a:cs typeface="Calibri" panose="020F0502020204030204" pitchFamily="34" charset="0"/>
              </a:rPr>
              <a:t>: contributi alle Aler in difficoltà per compensare la scarsa remunerazione dei canoni, semplificazione dei processi e accelerazione delle assegnazioni</a:t>
            </a:r>
          </a:p>
          <a:p>
            <a:pPr marL="962636" indent="-609585" algn="just">
              <a:buFont typeface="+mj-lt"/>
              <a:buAutoNum type="arabicPeriod"/>
            </a:pPr>
            <a:r>
              <a:rPr lang="it-IT" sz="1600" b="1" dirty="0">
                <a:cs typeface="Calibri" panose="020F0502020204030204" pitchFamily="34" charset="0"/>
              </a:rPr>
              <a:t>Welfare abitativo</a:t>
            </a:r>
            <a:r>
              <a:rPr lang="it-IT" sz="1600" dirty="0">
                <a:cs typeface="Calibri" panose="020F0502020204030204" pitchFamily="34" charset="0"/>
              </a:rPr>
              <a:t>: contributi all’affitto sia negli alloggi SAP che nel libero mercato, progetti di welfare locale</a:t>
            </a:r>
            <a:endParaRPr lang="it-IT" sz="1600" dirty="0">
              <a:ea typeface="Calibri"/>
              <a:cs typeface="Calibri" panose="020F0502020204030204" pitchFamily="34" charset="0"/>
            </a:endParaRPr>
          </a:p>
          <a:p>
            <a:pPr marL="962636" indent="-609585" algn="just">
              <a:buFont typeface="+mj-lt"/>
              <a:buAutoNum type="arabicPeriod"/>
            </a:pPr>
            <a:r>
              <a:rPr lang="it-IT" sz="1600" b="1" kern="0" dirty="0">
                <a:ea typeface="ＭＳ Ｐゴシック"/>
                <a:cs typeface="Calibri" panose="020F0502020204030204" pitchFamily="34" charset="0"/>
              </a:rPr>
              <a:t>Cura del Patrimonio: </a:t>
            </a:r>
            <a:r>
              <a:rPr lang="it-IT" sz="1600" kern="0" dirty="0">
                <a:ea typeface="ＭＳ Ｐゴシック"/>
                <a:cs typeface="Calibri" panose="020F0502020204030204" pitchFamily="34" charset="0"/>
              </a:rPr>
              <a:t>manutenzione straordinaria programmata, superbonus 110%, accessibilità disabili, vigilanza, Programma Sicuro Verde e Sociale (FC PNRR) </a:t>
            </a:r>
            <a:endParaRPr lang="it-IT" sz="1600" kern="0" dirty="0">
              <a:highlight>
                <a:srgbClr val="FFFF00"/>
              </a:highlight>
              <a:ea typeface="ＭＳ Ｐゴシック"/>
              <a:cs typeface="Calibri" panose="020F0502020204030204" pitchFamily="34" charset="0"/>
            </a:endParaRPr>
          </a:p>
          <a:p>
            <a:pPr marL="962636" indent="-609585" algn="just">
              <a:buFont typeface="+mj-lt"/>
              <a:buAutoNum type="arabicPeriod"/>
            </a:pPr>
            <a:r>
              <a:rPr lang="it-IT" sz="1600" b="1" kern="0" dirty="0">
                <a:ea typeface="ＭＳ Ｐゴシック"/>
                <a:cs typeface="Calibri" panose="020F0502020204030204" pitchFamily="34" charset="0"/>
              </a:rPr>
              <a:t>Rigenerazione urbana: </a:t>
            </a:r>
            <a:r>
              <a:rPr lang="it-IT" sz="1600" kern="0" dirty="0">
                <a:ea typeface="ＭＳ Ｐゴシック"/>
                <a:cs typeface="Calibri" panose="020F0502020204030204" pitchFamily="34" charset="0"/>
              </a:rPr>
              <a:t>programmi</a:t>
            </a:r>
            <a:r>
              <a:rPr lang="it-IT" sz="1600" b="1" kern="0" dirty="0">
                <a:ea typeface="ＭＳ Ｐゴシック"/>
                <a:cs typeface="Calibri" panose="020F0502020204030204" pitchFamily="34" charset="0"/>
              </a:rPr>
              <a:t> </a:t>
            </a:r>
            <a:r>
              <a:rPr lang="it-IT" sz="1600" kern="0" dirty="0">
                <a:ea typeface="ＭＳ Ｐゴシック"/>
                <a:cs typeface="Calibri" panose="020F0502020204030204" pitchFamily="34" charset="0"/>
              </a:rPr>
              <a:t>PINQUA - PNRR per la qualità dell’abitare nei capoluoghi; programmi integrati di edilizia residenziale sociale nei quartieri prioritari metropolitani e lombardi; </a:t>
            </a:r>
            <a:endParaRPr lang="it-IT" sz="1600" kern="0" dirty="0"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962636" indent="-609585" algn="just">
              <a:buFont typeface="+mj-lt"/>
              <a:buAutoNum type="arabicPeriod"/>
            </a:pPr>
            <a:r>
              <a:rPr lang="it-IT" sz="1600" b="1" kern="0" dirty="0">
                <a:ea typeface="ＭＳ Ｐゴシック"/>
                <a:cs typeface="Calibri" panose="020F0502020204030204" pitchFamily="34" charset="0"/>
              </a:rPr>
              <a:t>Housing sociale: </a:t>
            </a:r>
            <a:r>
              <a:rPr lang="it-IT" sz="1600" kern="0" dirty="0">
                <a:ea typeface="ＭＳ Ｐゴシック"/>
                <a:cs typeface="Calibri" panose="020F0502020204030204" pitchFamily="34" charset="0"/>
              </a:rPr>
              <a:t>bandi per riqualificare o incrementare l’housing sociale, per valorizzare il patrimonio ALER, per residenze temporanee per lavoratori e studen</a:t>
            </a:r>
            <a:r>
              <a:rPr lang="it-IT" sz="1600" kern="0" dirty="0">
                <a:ea typeface="ＭＳ Ｐゴシック"/>
              </a:rPr>
              <a:t>ti.</a:t>
            </a:r>
            <a:endParaRPr lang="it-IT" sz="1600" dirty="0">
              <a:ea typeface="ＭＳ Ｐゴシック"/>
              <a:cs typeface="Calibri"/>
            </a:endParaRPr>
          </a:p>
        </p:txBody>
      </p:sp>
      <p:pic>
        <p:nvPicPr>
          <p:cNvPr id="16" name="Immagine 15" descr="Immagine che contiene testo, Carattere, tipografia, Elementi grafici&#10;&#10;Descrizione generata automaticamente">
            <a:extLst>
              <a:ext uri="{FF2B5EF4-FFF2-40B4-BE49-F238E27FC236}">
                <a16:creationId xmlns:a16="http://schemas.microsoft.com/office/drawing/2014/main" id="{B3DCCE85-0CDA-6477-9663-0F856F59F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853" y="5098391"/>
            <a:ext cx="1664363" cy="87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65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547F1-D144-2618-E98D-C3FD0D3D4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F7827C7D-5762-D1B3-27F8-B488364F0C9C}"/>
              </a:ext>
            </a:extLst>
          </p:cNvPr>
          <p:cNvSpPr txBox="1">
            <a:spLocks/>
          </p:cNvSpPr>
          <p:nvPr/>
        </p:nvSpPr>
        <p:spPr bwMode="auto">
          <a:xfrm>
            <a:off x="685281" y="80551"/>
            <a:ext cx="10992908" cy="6725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lIns="0" tIns="60960" rIns="121920" bIns="60960" rtlCol="0" anchor="ctr">
            <a:normAutofit fontScale="97500"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I principali numeri di              in provincia di Varese(1)</a:t>
            </a:r>
            <a:r>
              <a:rPr kumimoji="0" lang="it-IT" sz="3200" b="0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	</a:t>
            </a:r>
          </a:p>
        </p:txBody>
      </p:sp>
      <p:pic>
        <p:nvPicPr>
          <p:cNvPr id="16" name="Immagine 15" descr="Immagine che contiene testo, Carattere, tipografia, Elementi grafici&#10;&#10;Descrizione generata automaticamente">
            <a:extLst>
              <a:ext uri="{FF2B5EF4-FFF2-40B4-BE49-F238E27FC236}">
                <a16:creationId xmlns:a16="http://schemas.microsoft.com/office/drawing/2014/main" id="{D2C2F283-B1A8-50C7-3624-A4D4B6CAE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256" y="139753"/>
            <a:ext cx="1052270" cy="554187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D67A27-A459-618E-204D-B654D88D1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C678E-4F8A-3F41-9C87-B58FCDFA0442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A7D8CA-8EA9-F5FA-ECAC-4283BC528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7284" y="6098261"/>
            <a:ext cx="1041810" cy="762360"/>
          </a:xfrm>
          <a:prstGeom prst="rect">
            <a:avLst/>
          </a:prstGeom>
        </p:spPr>
      </p:pic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145595B2-451B-1D24-E742-7334A641B76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85281" y="795264"/>
            <a:ext cx="10992908" cy="5268538"/>
          </a:xfrm>
          <a:ln>
            <a:solidFill>
              <a:schemeClr val="accent1"/>
            </a:solidFill>
          </a:ln>
        </p:spPr>
        <p:txBody>
          <a:bodyPr lIns="121920" tIns="60960" rIns="121920" bIns="60960" anchor="t"/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4975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it-IT" sz="2800" dirty="0">
                <a:latin typeface="Calibri Light"/>
                <a:ea typeface="Calibri Light"/>
                <a:cs typeface="Calibri Light"/>
              </a:rPr>
              <a:t>500</a:t>
            </a:r>
            <a:r>
              <a:rPr lang="it-IT" sz="2800" b="1" dirty="0">
                <a:latin typeface="Calibri Light"/>
                <a:ea typeface="Calibri Light"/>
                <a:cs typeface="Calibri Light"/>
              </a:rPr>
              <a:t> assegnazioni </a:t>
            </a:r>
            <a:r>
              <a:rPr lang="it-IT" sz="2800" dirty="0">
                <a:latin typeface="Calibri Light"/>
                <a:ea typeface="Calibri Light"/>
                <a:cs typeface="Calibri Light"/>
              </a:rPr>
              <a:t>di alloggi SAP nel periodo 2023-2026.</a:t>
            </a:r>
          </a:p>
          <a:p>
            <a:pPr marL="434975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it-IT" sz="2800" dirty="0">
                <a:latin typeface="Calibri Light"/>
                <a:ea typeface="Calibri Light"/>
                <a:cs typeface="Calibri Light"/>
              </a:rPr>
              <a:t>5,7 Meuro di contributi di solidarietà per 4.150 </a:t>
            </a:r>
            <a:r>
              <a:rPr lang="it-IT" sz="2800" b="1" dirty="0">
                <a:latin typeface="Calibri Light"/>
                <a:ea typeface="Calibri Light"/>
                <a:cs typeface="Calibri Light"/>
              </a:rPr>
              <a:t>inquilini ALER e comunali.</a:t>
            </a:r>
          </a:p>
          <a:p>
            <a:pPr marL="434975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it-IT" sz="2800" dirty="0">
                <a:latin typeface="Calibri Light"/>
                <a:ea typeface="Calibri Light"/>
                <a:cs typeface="Calibri Light"/>
              </a:rPr>
              <a:t>5,2 Meuro di </a:t>
            </a:r>
            <a:r>
              <a:rPr lang="it-IT" sz="2800" b="1" dirty="0">
                <a:latin typeface="Calibri Light"/>
                <a:ea typeface="Calibri Light"/>
                <a:cs typeface="Calibri Light"/>
              </a:rPr>
              <a:t>sostegno alla locazione</a:t>
            </a:r>
            <a:r>
              <a:rPr lang="it-IT" sz="2800" dirty="0">
                <a:latin typeface="Calibri Light"/>
                <a:ea typeface="Calibri Light"/>
                <a:cs typeface="Calibri Light"/>
              </a:rPr>
              <a:t> a 3.342 inquilini del mercato privato.</a:t>
            </a:r>
          </a:p>
          <a:p>
            <a:pPr marL="434975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it-IT" sz="2800" dirty="0">
                <a:latin typeface="Calibri Light"/>
                <a:ea typeface="Calibri Light"/>
                <a:cs typeface="Calibri Light"/>
              </a:rPr>
              <a:t>0,46 Meuro per progetti ALER di </a:t>
            </a:r>
            <a:r>
              <a:rPr lang="it-IT" sz="2800" b="1" dirty="0">
                <a:latin typeface="Calibri Light"/>
                <a:ea typeface="Calibri Light"/>
                <a:cs typeface="Calibri Light"/>
              </a:rPr>
              <a:t>gestione sociale </a:t>
            </a:r>
            <a:r>
              <a:rPr lang="it-IT" sz="2800" dirty="0">
                <a:latin typeface="Calibri Light"/>
                <a:ea typeface="Calibri Light"/>
                <a:cs typeface="Calibri Light"/>
              </a:rPr>
              <a:t>con ufficio mobile.</a:t>
            </a:r>
          </a:p>
          <a:p>
            <a:pPr marL="434975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it-IT" sz="2800" dirty="0">
                <a:latin typeface="Calibri Light"/>
                <a:ea typeface="Calibri Light"/>
                <a:cs typeface="Calibri Light"/>
              </a:rPr>
              <a:t>3,3 Meuro ad ALER per il recupero di 254 </a:t>
            </a:r>
            <a:r>
              <a:rPr lang="it-IT" sz="2800" b="1" dirty="0">
                <a:latin typeface="Calibri Light"/>
                <a:ea typeface="Calibri Light"/>
                <a:cs typeface="Calibri Light"/>
              </a:rPr>
              <a:t>alloggi sfitti</a:t>
            </a:r>
            <a:r>
              <a:rPr lang="it-IT" sz="2800" dirty="0">
                <a:latin typeface="Calibri Light"/>
                <a:ea typeface="Calibri Light"/>
                <a:cs typeface="Calibri Light"/>
              </a:rPr>
              <a:t>, oltre a quelli recuperati da ALER con risorse proprie; 2,3 Meuro per il rinnovo di 17 </a:t>
            </a:r>
            <a:r>
              <a:rPr lang="it-IT" sz="2800" b="1" dirty="0">
                <a:latin typeface="Calibri Light"/>
                <a:ea typeface="Calibri Light"/>
                <a:cs typeface="Calibri Light"/>
              </a:rPr>
              <a:t>impianti elevatori e 4 alloggi ALER privi di barriere.</a:t>
            </a:r>
          </a:p>
          <a:p>
            <a:pPr marL="434975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it-IT" sz="2600" dirty="0">
              <a:highlight>
                <a:srgbClr val="FFFF00"/>
              </a:highlight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57906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A95B1-E01D-0F76-C4F4-7CB74F03B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3F0175AD-456F-B0CE-C94C-EE0D267289C1}"/>
              </a:ext>
            </a:extLst>
          </p:cNvPr>
          <p:cNvSpPr txBox="1">
            <a:spLocks/>
          </p:cNvSpPr>
          <p:nvPr/>
        </p:nvSpPr>
        <p:spPr bwMode="auto">
          <a:xfrm>
            <a:off x="873972" y="16907"/>
            <a:ext cx="10992908" cy="6725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lIns="0" tIns="60960" rIns="121920" bIns="60960" rtlCol="0" anchor="ctr">
            <a:normAutofit fontScale="97500"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I principali numeri di             in provincia di Varese(2)</a:t>
            </a:r>
            <a:r>
              <a:rPr kumimoji="0" lang="it-IT" sz="3200" b="0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	</a:t>
            </a:r>
          </a:p>
        </p:txBody>
      </p:sp>
      <p:pic>
        <p:nvPicPr>
          <p:cNvPr id="16" name="Immagine 15" descr="Immagine che contiene testo, Carattere, tipografia, Elementi grafici&#10;&#10;Descrizione generata automaticamente">
            <a:extLst>
              <a:ext uri="{FF2B5EF4-FFF2-40B4-BE49-F238E27FC236}">
                <a16:creationId xmlns:a16="http://schemas.microsoft.com/office/drawing/2014/main" id="{60FFB21B-193B-5FEE-CDE5-1F261C3F7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191" y="102332"/>
            <a:ext cx="1011630" cy="532783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19E81AD-2116-9982-FFED-C6BA80F11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C678E-4F8A-3F41-9C87-B58FCDFA0442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2B73AD-A9F8-5DD7-AC01-F469713C6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7284" y="6098261"/>
            <a:ext cx="1041810" cy="762360"/>
          </a:xfrm>
          <a:prstGeom prst="rect">
            <a:avLst/>
          </a:prstGeom>
        </p:spPr>
      </p:pic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FD95E810-9AFD-7EDE-A7B5-CD52F8D7077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73972" y="774924"/>
            <a:ext cx="10992908" cy="5503955"/>
          </a:xfrm>
          <a:ln>
            <a:solidFill>
              <a:schemeClr val="accent1"/>
            </a:solidFill>
          </a:ln>
        </p:spPr>
        <p:txBody>
          <a:bodyPr lIns="121920" tIns="60960" rIns="121920" bIns="60960" anchor="t"/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4975" lvl="0" indent="-342900" algn="just" defTabSz="342900">
              <a:lnSpc>
                <a:spcPct val="120000"/>
              </a:lnSpc>
              <a:buClr>
                <a:srgbClr val="00803F"/>
              </a:buClr>
              <a:buFont typeface="Wingdings" panose="05000000000000000000" pitchFamily="2" charset="2"/>
              <a:buChar char="ü"/>
              <a:defRPr/>
            </a:pPr>
            <a:r>
              <a:rPr lang="it-IT" sz="2200" dirty="0">
                <a:latin typeface="Calibri Light"/>
                <a:ea typeface="Calibri Light"/>
                <a:cs typeface="Calibri Light"/>
              </a:rPr>
              <a:t>52 Meuro interventi </a:t>
            </a:r>
            <a:r>
              <a:rPr lang="it-IT" sz="2200" b="1" dirty="0" err="1">
                <a:latin typeface="Calibri Light"/>
                <a:ea typeface="Calibri Light"/>
                <a:cs typeface="Calibri Light"/>
              </a:rPr>
              <a:t>Pinqua</a:t>
            </a:r>
            <a:r>
              <a:rPr lang="it-IT" sz="2200" b="1" dirty="0">
                <a:latin typeface="Calibri Light"/>
                <a:ea typeface="Calibri Light"/>
                <a:cs typeface="Calibri Light"/>
              </a:rPr>
              <a:t>/PNRR: </a:t>
            </a:r>
            <a:r>
              <a:rPr lang="it-IT" sz="2200" dirty="0">
                <a:latin typeface="Calibri Light"/>
                <a:ea typeface="Calibri Light"/>
                <a:cs typeface="Calibri Light"/>
              </a:rPr>
              <a:t>ultimati 68 alloggi ALER nel q.re Montello, 124 alloggi comunali e studentato a Varese e a Busto Arsizio.</a:t>
            </a:r>
          </a:p>
          <a:p>
            <a:pPr marL="434975" lvl="0" indent="-342900" algn="just" defTabSz="342900">
              <a:lnSpc>
                <a:spcPct val="120000"/>
              </a:lnSpc>
              <a:buClr>
                <a:srgbClr val="00803F"/>
              </a:buClr>
              <a:buFont typeface="Wingdings" panose="05000000000000000000" pitchFamily="2" charset="2"/>
              <a:buChar char="ü"/>
              <a:defRPr/>
            </a:pPr>
            <a:r>
              <a:rPr lang="it-IT" sz="2200" dirty="0">
                <a:latin typeface="Calibri Light"/>
                <a:ea typeface="Calibri Light"/>
                <a:cs typeface="Calibri Light"/>
              </a:rPr>
              <a:t>17 Meuro </a:t>
            </a:r>
            <a:r>
              <a:rPr lang="it-IT" sz="2200" b="1" dirty="0">
                <a:latin typeface="Calibri Light"/>
                <a:ea typeface="Calibri Light"/>
                <a:cs typeface="Calibri Light"/>
              </a:rPr>
              <a:t>CIPE</a:t>
            </a:r>
            <a:r>
              <a:rPr lang="it-IT" sz="2200" dirty="0">
                <a:latin typeface="Calibri Light"/>
                <a:ea typeface="Calibri Light"/>
                <a:cs typeface="Calibri Light"/>
              </a:rPr>
              <a:t> a Varese e a Biumo Inferiore, per 49 alloggi SAP, riqualificazione corti, parco e studentato di ulteriori 42 alloggi entro luglio 2027.</a:t>
            </a:r>
          </a:p>
          <a:p>
            <a:pPr marL="434975" lvl="0" indent="-342900" algn="just" defTabSz="342900">
              <a:lnSpc>
                <a:spcPct val="120000"/>
              </a:lnSpc>
              <a:buClr>
                <a:srgbClr val="00803F"/>
              </a:buClr>
              <a:buFont typeface="Wingdings" panose="05000000000000000000" pitchFamily="2" charset="2"/>
              <a:buChar char="ü"/>
              <a:defRPr/>
            </a:pPr>
            <a:r>
              <a:rPr lang="it-IT" sz="2200" dirty="0">
                <a:latin typeface="Calibri Light"/>
                <a:ea typeface="Calibri Light"/>
                <a:cs typeface="Calibri Light"/>
              </a:rPr>
              <a:t>28 Meuro </a:t>
            </a:r>
            <a:r>
              <a:rPr lang="it-IT" sz="2200" b="1" dirty="0">
                <a:latin typeface="Calibri Light"/>
                <a:ea typeface="Calibri Light"/>
                <a:cs typeface="Calibri Light"/>
              </a:rPr>
              <a:t>PNC</a:t>
            </a:r>
            <a:r>
              <a:rPr lang="it-IT" sz="2200" dirty="0">
                <a:latin typeface="Calibri Light"/>
                <a:ea typeface="Calibri Light"/>
                <a:cs typeface="Calibri Light"/>
              </a:rPr>
              <a:t> per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138 alloggi con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efficientamento e antisismica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a Varese e Busto Arsizio.</a:t>
            </a:r>
          </a:p>
          <a:p>
            <a:pPr marL="434975" indent="-342900" algn="just" defTabSz="342900">
              <a:lnSpc>
                <a:spcPct val="120000"/>
              </a:lnSpc>
              <a:buClr>
                <a:srgbClr val="00803F"/>
              </a:buClr>
              <a:buFont typeface="Wingdings" panose="05000000000000000000" pitchFamily="2" charset="2"/>
              <a:buChar char="ü"/>
              <a:defRPr/>
            </a:pPr>
            <a:r>
              <a:rPr lang="it-IT" sz="2200" dirty="0">
                <a:latin typeface="Calibri Light"/>
                <a:ea typeface="Calibri Light"/>
                <a:cs typeface="Calibri Light"/>
              </a:rPr>
              <a:t>2 Meuro </a:t>
            </a:r>
            <a:r>
              <a:rPr lang="it-IT" sz="2200" b="1" dirty="0">
                <a:latin typeface="Calibri Light"/>
                <a:ea typeface="Calibri Light"/>
                <a:cs typeface="Calibri Light"/>
              </a:rPr>
              <a:t>efficientamento energetico </a:t>
            </a:r>
            <a:r>
              <a:rPr lang="it-IT" sz="2200" dirty="0">
                <a:latin typeface="Calibri Light"/>
                <a:ea typeface="Calibri Light"/>
                <a:cs typeface="Calibri Light"/>
              </a:rPr>
              <a:t>per 39 alloggi a Varese e Busto Arsizio e 4,13 Meuro interventi per </a:t>
            </a:r>
            <a:r>
              <a:rPr lang="it-IT" sz="2200" b="1" dirty="0">
                <a:latin typeface="Calibri Light"/>
                <a:ea typeface="Calibri Light"/>
                <a:cs typeface="Calibri Light"/>
              </a:rPr>
              <a:t>fotovoltaico</a:t>
            </a:r>
            <a:r>
              <a:rPr lang="it-IT" sz="2200" dirty="0">
                <a:latin typeface="Calibri Light"/>
                <a:ea typeface="Calibri Light"/>
                <a:cs typeface="Calibri Light"/>
              </a:rPr>
              <a:t> a Varese, Gallarate e Busto Arsizio. </a:t>
            </a:r>
          </a:p>
          <a:p>
            <a:pPr marL="434975" indent="-342900" algn="just" defTabSz="342900">
              <a:lnSpc>
                <a:spcPct val="120000"/>
              </a:lnSpc>
              <a:buClr>
                <a:srgbClr val="00803F"/>
              </a:buClr>
              <a:buFont typeface="Wingdings" panose="05000000000000000000" pitchFamily="2" charset="2"/>
              <a:buChar char="ü"/>
              <a:defRPr/>
            </a:pPr>
            <a:r>
              <a:rPr lang="it-IT" sz="2200" dirty="0">
                <a:latin typeface="Calibri Light"/>
                <a:ea typeface="Calibri Light"/>
                <a:cs typeface="Calibri Light"/>
              </a:rPr>
              <a:t>52 </a:t>
            </a:r>
            <a:r>
              <a:rPr lang="it-IT" sz="2200" b="1" dirty="0">
                <a:latin typeface="Calibri Light"/>
                <a:ea typeface="Calibri Light"/>
                <a:cs typeface="Calibri Light"/>
              </a:rPr>
              <a:t>alloggi ALER messi a disposizione </a:t>
            </a:r>
            <a:r>
              <a:rPr lang="it-IT" sz="2200" dirty="0">
                <a:latin typeface="Calibri Light"/>
                <a:ea typeface="Calibri Light"/>
                <a:cs typeface="Calibri Light"/>
              </a:rPr>
              <a:t>di donne vittime di violenza, studenti, famiglie con ISEE 10-16mila, Forze dell’Ordine a: Varese, Gallarate, Busto Arsizio, Somma Lombardo. </a:t>
            </a:r>
          </a:p>
          <a:p>
            <a:pPr marL="434975" indent="-342900" algn="just" defTabSz="342900">
              <a:lnSpc>
                <a:spcPct val="120000"/>
              </a:lnSpc>
              <a:buClr>
                <a:srgbClr val="00803F"/>
              </a:buClr>
              <a:buFont typeface="Wingdings" panose="05000000000000000000" pitchFamily="2" charset="2"/>
              <a:buChar char="ü"/>
              <a:defRPr/>
            </a:pPr>
            <a:r>
              <a:rPr lang="it-IT" sz="2200" dirty="0">
                <a:latin typeface="Calibri Light"/>
                <a:ea typeface="Calibri Light"/>
                <a:cs typeface="Calibri Light"/>
              </a:rPr>
              <a:t>15 </a:t>
            </a:r>
            <a:r>
              <a:rPr lang="it-IT" sz="2200" b="1" dirty="0">
                <a:latin typeface="Calibri Light"/>
                <a:ea typeface="Calibri Light"/>
                <a:cs typeface="Calibri Light"/>
              </a:rPr>
              <a:t>alloggi comunali valorizzati </a:t>
            </a:r>
            <a:r>
              <a:rPr lang="it-IT" sz="2200" dirty="0">
                <a:latin typeface="Calibri Light"/>
                <a:ea typeface="Calibri Light"/>
                <a:cs typeface="Calibri Light"/>
              </a:rPr>
              <a:t>e</a:t>
            </a:r>
            <a:r>
              <a:rPr lang="it-IT" sz="2200" b="1" dirty="0">
                <a:latin typeface="Calibri Light"/>
                <a:ea typeface="Calibri Light"/>
                <a:cs typeface="Calibri Light"/>
              </a:rPr>
              <a:t> </a:t>
            </a:r>
            <a:r>
              <a:rPr lang="it-IT" sz="2200" dirty="0">
                <a:latin typeface="Calibri Light"/>
                <a:ea typeface="Calibri Light"/>
                <a:cs typeface="Calibri Light"/>
              </a:rPr>
              <a:t>destinati a: persone con disabilità, donne vittime di violenza e Terzo settore a Busto Arsizio, Castellanza, Olgiate Olona.</a:t>
            </a:r>
          </a:p>
        </p:txBody>
      </p:sp>
    </p:spTree>
    <p:extLst>
      <p:ext uri="{BB962C8B-B14F-4D97-AF65-F5344CB8AC3E}">
        <p14:creationId xmlns:p14="http://schemas.microsoft.com/office/powerpoint/2010/main" val="740129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C494B-264B-CFBF-F0B6-BB1393E52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4B2A4C9-52AF-CB6C-1C35-AB44BBF3784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7A6F0BB-6656-4113-ABD8-3575938C3F32}" type="datetime4">
              <a:rPr lang="it-IT" smtClean="0"/>
              <a:t>17 giugno 2026</a:t>
            </a:fld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5396ECE-3CD0-55C8-2D91-62BFC092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D3D0736-7746-8AC7-EC62-0730149A0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6435"/>
            <a:ext cx="12192000" cy="25156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DD9A77B-9823-5A6D-EF78-EAB5488DF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8336"/>
            <a:ext cx="12192000" cy="562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1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E0C9B-E479-833B-A959-553357877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D6440C2-D8F9-1641-FF12-26EC03BF5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A367F6-89F9-EC99-5A6F-FC7D5BAFB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6435"/>
            <a:ext cx="12192000" cy="2515649"/>
          </a:xfrm>
          <a:prstGeom prst="rect">
            <a:avLst/>
          </a:prstGeom>
        </p:spPr>
      </p:pic>
      <p:sp>
        <p:nvSpPr>
          <p:cNvPr id="16" name="Titolo 1">
            <a:extLst>
              <a:ext uri="{FF2B5EF4-FFF2-40B4-BE49-F238E27FC236}">
                <a16:creationId xmlns:a16="http://schemas.microsoft.com/office/drawing/2014/main" id="{DA54B061-162B-61B4-AE7D-9601682A1CDE}"/>
              </a:ext>
            </a:extLst>
          </p:cNvPr>
          <p:cNvSpPr txBox="1">
            <a:spLocks/>
          </p:cNvSpPr>
          <p:nvPr/>
        </p:nvSpPr>
        <p:spPr>
          <a:xfrm>
            <a:off x="1062502" y="723225"/>
            <a:ext cx="10601177" cy="1566043"/>
          </a:xfrm>
          <a:prstGeom prst="rect">
            <a:avLst/>
          </a:prstGeom>
          <a:solidFill>
            <a:schemeClr val="accent3"/>
          </a:solidFill>
        </p:spPr>
        <p:txBody>
          <a:bodyPr vert="horz" lIns="0" tIns="45720" rIns="91440" bIns="45720" rtlCol="0" anchor="b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it-IT" sz="4000">
                <a:solidFill>
                  <a:schemeClr val="bg1"/>
                </a:solidFill>
              </a:rPr>
              <a:t>I NUOVI CRITERI </a:t>
            </a:r>
            <a:br>
              <a:rPr lang="it-IT" sz="4000"/>
            </a:br>
            <a:r>
              <a:rPr lang="it-IT" sz="4000">
                <a:solidFill>
                  <a:schemeClr val="bg1"/>
                </a:solidFill>
              </a:rPr>
              <a:t>PER L’HOUSING SOCIALE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Sottotitolo 2">
            <a:extLst>
              <a:ext uri="{FF2B5EF4-FFF2-40B4-BE49-F238E27FC236}">
                <a16:creationId xmlns:a16="http://schemas.microsoft.com/office/drawing/2014/main" id="{898D086B-0F16-E715-DB38-455CF4F4914F}"/>
              </a:ext>
            </a:extLst>
          </p:cNvPr>
          <p:cNvSpPr txBox="1">
            <a:spLocks/>
          </p:cNvSpPr>
          <p:nvPr/>
        </p:nvSpPr>
        <p:spPr>
          <a:xfrm>
            <a:off x="3823761" y="2844180"/>
            <a:ext cx="7801922" cy="251146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35731" indent="-135731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03622" indent="-136922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–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70322" indent="-135731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933450" indent="-130969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–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01341" indent="-130969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»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3200" b="1">
                <a:latin typeface="Calibri Light"/>
                <a:ea typeface="Calibri Light"/>
                <a:cs typeface="Calibri Light"/>
              </a:rPr>
              <a:t>DGR 6209 del 25 maggio 2026</a:t>
            </a:r>
          </a:p>
          <a:p>
            <a:pPr marL="135255" indent="-135255"/>
            <a:endParaRPr lang="it-IT" sz="2000" b="1"/>
          </a:p>
          <a:p>
            <a:pPr marL="0" indent="0">
              <a:buNone/>
            </a:pPr>
            <a:r>
              <a:rPr lang="it-IT" sz="2000" i="1">
                <a:latin typeface="Calibri Light"/>
                <a:ea typeface="Calibri Light"/>
                <a:cs typeface="Calibri Light"/>
              </a:rPr>
              <a:t>CRITERI DELLE MISURE PER LA REALIZZAZIONE DI INTERVENTI FINALIZZATI ALLA MESSA A DISPOSIZIONE DI ALLOGGI DESTINATI A SERVIZI ABITATIVI SOCIALI A PREZZI ACCESSIBILI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859AFD3-3CB3-8F54-6A49-846C68CAB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182" y="5980269"/>
            <a:ext cx="3409857" cy="7987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375139-72C8-8CF1-77D0-770CF82E0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502" y="2581042"/>
            <a:ext cx="2716484" cy="277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69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423A1-26FA-FC44-DC4C-21D8F0D94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3AD724D5-27F2-358B-CE27-03AB849F9A36}"/>
              </a:ext>
            </a:extLst>
          </p:cNvPr>
          <p:cNvSpPr txBox="1">
            <a:spLocks/>
          </p:cNvSpPr>
          <p:nvPr/>
        </p:nvSpPr>
        <p:spPr bwMode="auto">
          <a:xfrm>
            <a:off x="594521" y="173525"/>
            <a:ext cx="10902869" cy="8091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60960" rIns="121920" bIns="60960" rtlCol="0" anchor="ctr">
            <a:normAutofit fontScale="97500"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78">
              <a:defRPr/>
            </a:pPr>
            <a:r>
              <a:rPr lang="it-IT" sz="3733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Finalità</a:t>
            </a:r>
            <a:endParaRPr lang="it-IT" sz="3733" i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A88409F-8717-4976-2528-787BB30D8005}"/>
              </a:ext>
            </a:extLst>
          </p:cNvPr>
          <p:cNvSpPr txBox="1"/>
          <p:nvPr/>
        </p:nvSpPr>
        <p:spPr>
          <a:xfrm>
            <a:off x="644562" y="1875728"/>
            <a:ext cx="10802785" cy="295093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2800" b="1" dirty="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Rispondere alla domanda </a:t>
            </a:r>
            <a:r>
              <a:rPr lang="it-IT" sz="2800" dirty="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abitativa di </a:t>
            </a:r>
            <a:r>
              <a:rPr lang="it-IT" sz="2800" b="1" dirty="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nuclei familiari </a:t>
            </a:r>
            <a:r>
              <a:rPr lang="it-IT" sz="2800" dirty="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con una situazione economica che non consente di accedere né alle case popolari né al mercato privato.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it-IT" sz="2800" dirty="0">
              <a:solidFill>
                <a:schemeClr val="tx1">
                  <a:lumMod val="50000"/>
                </a:schemeClr>
              </a:solidFill>
              <a:latin typeface="Calibri Light"/>
              <a:ea typeface="Calibri Light"/>
              <a:cs typeface="Calibri Light"/>
            </a:endParaRP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2800" b="1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Riqualificare </a:t>
            </a:r>
            <a:r>
              <a:rPr lang="it-IT" sz="28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il patrimonio abitativo esistente.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B6C909-DD41-F538-97A8-72A31C831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DCD9E6-3588-20AF-35CC-205CB164F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520" y="5348797"/>
            <a:ext cx="4365827" cy="96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36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230B0-AFF9-7455-7EF9-B64733A3A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D28D522A-991E-9268-C73B-515C5DB6E969}"/>
              </a:ext>
            </a:extLst>
          </p:cNvPr>
          <p:cNvSpPr txBox="1">
            <a:spLocks/>
          </p:cNvSpPr>
          <p:nvPr/>
        </p:nvSpPr>
        <p:spPr bwMode="auto">
          <a:xfrm>
            <a:off x="648182" y="119863"/>
            <a:ext cx="11010193" cy="7017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60960" rIns="121920" bIns="60960" rtlCol="0" anchor="ctr">
            <a:normAutofit fontScale="97500"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78">
              <a:defRPr/>
            </a:pPr>
            <a:r>
              <a:rPr lang="it-IT" sz="3733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Beneficiari</a:t>
            </a:r>
            <a:endParaRPr lang="it-IT" sz="3733" i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ED2BC9-1E8D-2869-A39E-1B19FBB23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20FE3F-B537-2B45-547E-192DB4423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640" y="5963959"/>
            <a:ext cx="3679765" cy="854542"/>
          </a:xfrm>
          <a:prstGeom prst="rect">
            <a:avLst/>
          </a:prstGeom>
        </p:spPr>
      </p:pic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5E945348-C6D4-E34F-7582-E48B7CFE17FD}"/>
              </a:ext>
            </a:extLst>
          </p:cNvPr>
          <p:cNvGraphicFramePr>
            <a:graphicFrameLocks noGrp="1"/>
          </p:cNvGraphicFramePr>
          <p:nvPr/>
        </p:nvGraphicFramePr>
        <p:xfrm>
          <a:off x="648182" y="1194288"/>
          <a:ext cx="10959725" cy="47338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695827">
                  <a:extLst>
                    <a:ext uri="{9D8B030D-6E8A-4147-A177-3AD203B41FA5}">
                      <a16:colId xmlns:a16="http://schemas.microsoft.com/office/drawing/2014/main" val="1206831405"/>
                    </a:ext>
                  </a:extLst>
                </a:gridCol>
                <a:gridCol w="1888291">
                  <a:extLst>
                    <a:ext uri="{9D8B030D-6E8A-4147-A177-3AD203B41FA5}">
                      <a16:colId xmlns:a16="http://schemas.microsoft.com/office/drawing/2014/main" val="4037376632"/>
                    </a:ext>
                  </a:extLst>
                </a:gridCol>
                <a:gridCol w="4375607">
                  <a:extLst>
                    <a:ext uri="{9D8B030D-6E8A-4147-A177-3AD203B41FA5}">
                      <a16:colId xmlns:a16="http://schemas.microsoft.com/office/drawing/2014/main" val="3082052201"/>
                    </a:ext>
                  </a:extLst>
                </a:gridCol>
              </a:tblGrid>
              <a:tr h="43132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400" b="1">
                          <a:effectLst/>
                          <a:latin typeface="Calibri"/>
                        </a:rPr>
                        <a:t>Linea 1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400" b="1">
                          <a:effectLst/>
                          <a:latin typeface="Calibri"/>
                        </a:rPr>
                        <a:t>Linea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400" b="1">
                          <a:effectLst/>
                          <a:latin typeface="Calibri"/>
                        </a:rPr>
                        <a:t>Linea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832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3C3C3B"/>
                        </a:buClr>
                        <a:buFont typeface="Arial,Sans-Serif"/>
                        <a:buChar char="•"/>
                      </a:pPr>
                      <a:endParaRPr lang="it-IT" sz="2400" b="1" i="0" u="none" strike="noStrike" noProof="0">
                        <a:solidFill>
                          <a:srgbClr val="3C3C3B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marL="285750" lvl="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3C3C3B"/>
                        </a:buClr>
                        <a:buFont typeface="Arial,Sans-Serif"/>
                        <a:buChar char="•"/>
                      </a:pPr>
                      <a:r>
                        <a:rPr lang="it-IT" sz="2400" b="1" i="0" u="none" strike="noStrike" noProof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Soggetti pubblici </a:t>
                      </a:r>
                      <a:endParaRPr lang="en-US" sz="2400" b="0" i="0" u="none" strike="noStrike" noProof="0">
                        <a:solidFill>
                          <a:srgbClr val="3C3C3B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marL="285750" lvl="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3C3C3B"/>
                        </a:buClr>
                        <a:buFont typeface="Arial,Sans-Serif"/>
                        <a:buChar char="•"/>
                      </a:pPr>
                      <a:r>
                        <a:rPr lang="it-IT" sz="2400" b="1" i="0" u="none" strike="noStrike" noProof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Soggetti privati </a:t>
                      </a:r>
                      <a:r>
                        <a:rPr lang="it-IT" sz="2400" b="0" i="0" u="none" strike="noStrike" noProof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(comprese le cooperative a proprietà indivisa)</a:t>
                      </a:r>
                      <a:endParaRPr lang="en-US" sz="2400" b="0" i="0" u="none" strike="noStrike" noProof="0">
                        <a:solidFill>
                          <a:srgbClr val="3C3C3B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it-IT" sz="2400" b="0" i="0" u="none" strike="noStrike" noProof="0">
                        <a:solidFill>
                          <a:srgbClr val="3C3C3B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Gli interventi dei Comuni ad alto fabbisogno abitativo, che valorizzano alloggi SAP, devono essere coerenti con la programmazione dell’offerta abitativa.</a:t>
                      </a:r>
                      <a:endParaRPr lang="it-IT" sz="2400"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it-IT" sz="2000" b="1" i="0" u="none" strike="noStrike" kern="1200">
                        <a:solidFill>
                          <a:srgbClr val="3C3C3B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lvl="0">
                        <a:buNone/>
                      </a:pPr>
                      <a:endParaRPr lang="it-IT" sz="2000" b="1" i="0" u="none" strike="noStrike" kern="1200">
                        <a:solidFill>
                          <a:srgbClr val="3C3C3B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lvl="0" algn="ctr">
                        <a:buNone/>
                      </a:pPr>
                      <a:r>
                        <a:rPr lang="it-IT" sz="2000" b="1" i="0" u="none" strike="noStrike" kern="1200">
                          <a:solidFill>
                            <a:srgbClr val="3C3C3B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ALER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3C3C3B"/>
                        </a:buClr>
                        <a:buFont typeface="Arial,Sans-Serif"/>
                        <a:buChar char="•"/>
                      </a:pPr>
                      <a:endParaRPr lang="it-IT" sz="2400" b="1" i="0" u="none" strike="noStrike" noProof="0">
                        <a:solidFill>
                          <a:srgbClr val="3C3C3B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3C3C3B"/>
                        </a:buClr>
                        <a:buFont typeface="Arial,Sans-Serif"/>
                        <a:buChar char="•"/>
                      </a:pPr>
                      <a:r>
                        <a:rPr lang="it-IT" sz="2400" b="1" i="0" u="none" strike="noStrike" noProof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Enti del privato sociale </a:t>
                      </a:r>
                      <a:r>
                        <a:rPr lang="it-IT" sz="2400" b="0" i="0" u="none" strike="noStrike" noProof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(attività per soggetti svantaggiati)</a:t>
                      </a:r>
                      <a:endParaRPr lang="en-US" sz="2400" b="0" i="0" u="none" strike="noStrike" noProof="0">
                        <a:solidFill>
                          <a:srgbClr val="3C3C3B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3C3C3B"/>
                        </a:buClr>
                        <a:buFont typeface="Arial,Sans-Serif"/>
                        <a:buChar char="•"/>
                      </a:pPr>
                      <a:endParaRPr lang="it-IT" sz="2400" b="1" i="0" u="none" strike="noStrike" noProof="0">
                        <a:solidFill>
                          <a:srgbClr val="3C3C3B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3C3C3B"/>
                        </a:buClr>
                        <a:buFont typeface="Arial,Sans-Serif"/>
                        <a:buChar char="•"/>
                      </a:pPr>
                      <a:r>
                        <a:rPr lang="it-IT" sz="2400" b="1" i="0" u="none" strike="noStrike" noProof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Enti religiosi </a:t>
                      </a:r>
                      <a:r>
                        <a:rPr lang="it-IT" sz="2400" b="0" i="0" u="none" strike="noStrike" noProof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civilmente riconosciuti (attività per svantaggiati e bisogni di cura, lavoro, studio, sociale)</a:t>
                      </a:r>
                      <a:endParaRPr lang="it-IT" sz="2400"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944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521152"/>
      </p:ext>
    </p:extLst>
  </p:cSld>
  <p:clrMapOvr>
    <a:masterClrMapping/>
  </p:clrMapOvr>
</p:sld>
</file>

<file path=ppt/theme/theme1.xml><?xml version="1.0" encoding="utf-8"?>
<a:theme xmlns:a="http://schemas.openxmlformats.org/drawingml/2006/main" name="Schema pagine interne">
  <a:themeElements>
    <a:clrScheme name="Personalizzati 9">
      <a:dk1>
        <a:srgbClr val="3C3C3B"/>
      </a:dk1>
      <a:lt1>
        <a:srgbClr val="FFFFFF"/>
      </a:lt1>
      <a:dk2>
        <a:srgbClr val="A2BB2C"/>
      </a:dk2>
      <a:lt2>
        <a:srgbClr val="00803F"/>
      </a:lt2>
      <a:accent1>
        <a:srgbClr val="1B9583"/>
      </a:accent1>
      <a:accent2>
        <a:srgbClr val="15AF97"/>
      </a:accent2>
      <a:accent3>
        <a:srgbClr val="61B34F"/>
      </a:accent3>
      <a:accent4>
        <a:srgbClr val="00A13A"/>
      </a:accent4>
      <a:accent5>
        <a:srgbClr val="28B8CE"/>
      </a:accent5>
      <a:accent6>
        <a:srgbClr val="008EA7"/>
      </a:accent6>
      <a:hlink>
        <a:srgbClr val="A2BC2C"/>
      </a:hlink>
      <a:folHlink>
        <a:srgbClr val="3C3C3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Schema pagine interne">
  <a:themeElements>
    <a:clrScheme name="Personalizzati 9">
      <a:dk1>
        <a:srgbClr val="3C3C3B"/>
      </a:dk1>
      <a:lt1>
        <a:srgbClr val="FFFFFF"/>
      </a:lt1>
      <a:dk2>
        <a:srgbClr val="A2BB2C"/>
      </a:dk2>
      <a:lt2>
        <a:srgbClr val="00803F"/>
      </a:lt2>
      <a:accent1>
        <a:srgbClr val="1B9583"/>
      </a:accent1>
      <a:accent2>
        <a:srgbClr val="15AF97"/>
      </a:accent2>
      <a:accent3>
        <a:srgbClr val="61B34F"/>
      </a:accent3>
      <a:accent4>
        <a:srgbClr val="00A13A"/>
      </a:accent4>
      <a:accent5>
        <a:srgbClr val="28B8CE"/>
      </a:accent5>
      <a:accent6>
        <a:srgbClr val="008EA7"/>
      </a:accent6>
      <a:hlink>
        <a:srgbClr val="A2BC2C"/>
      </a:hlink>
      <a:folHlink>
        <a:srgbClr val="3C3C3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1389</Words>
  <Application>Microsoft Office PowerPoint</Application>
  <PresentationFormat>Widescreen</PresentationFormat>
  <Paragraphs>228</Paragraphs>
  <Slides>21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33" baseType="lpstr">
      <vt:lpstr>ＭＳ Ｐゴシック</vt:lpstr>
      <vt:lpstr>Aptos</vt:lpstr>
      <vt:lpstr>Arial</vt:lpstr>
      <vt:lpstr>Arial,Sans-Serif</vt:lpstr>
      <vt:lpstr>Calibri</vt:lpstr>
      <vt:lpstr>Calibri Light</vt:lpstr>
      <vt:lpstr>Century Gothic</vt:lpstr>
      <vt:lpstr>Courier New</vt:lpstr>
      <vt:lpstr>Courier New,monospace</vt:lpstr>
      <vt:lpstr>Wingdings</vt:lpstr>
      <vt:lpstr>Schema pagine interne</vt:lpstr>
      <vt:lpstr>1_Schema pagine interne</vt:lpstr>
      <vt:lpstr>Presentazione standard di PowerPoint</vt:lpstr>
      <vt:lpstr>PIANO REGIONALE DEI SERVIZI ABITATIVI 2022 – 2026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Angela Giannella</dc:creator>
  <cp:lastModifiedBy>Maria Surace</cp:lastModifiedBy>
  <cp:revision>6</cp:revision>
  <cp:lastPrinted>2026-06-16T16:47:12Z</cp:lastPrinted>
  <dcterms:created xsi:type="dcterms:W3CDTF">2023-11-28T14:26:04Z</dcterms:created>
  <dcterms:modified xsi:type="dcterms:W3CDTF">2026-06-17T13:14:55Z</dcterms:modified>
</cp:coreProperties>
</file>